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644" r:id="rId2"/>
    <p:sldId id="486" r:id="rId3"/>
    <p:sldId id="671" r:id="rId4"/>
    <p:sldId id="367" r:id="rId5"/>
    <p:sldId id="522" r:id="rId6"/>
    <p:sldId id="502" r:id="rId7"/>
    <p:sldId id="543" r:id="rId8"/>
    <p:sldId id="260" r:id="rId9"/>
    <p:sldId id="645" r:id="rId10"/>
    <p:sldId id="651" r:id="rId11"/>
    <p:sldId id="659" r:id="rId12"/>
    <p:sldId id="661" r:id="rId13"/>
    <p:sldId id="646" r:id="rId14"/>
    <p:sldId id="673" r:id="rId15"/>
    <p:sldId id="658" r:id="rId16"/>
    <p:sldId id="647" r:id="rId17"/>
    <p:sldId id="648" r:id="rId18"/>
    <p:sldId id="649" r:id="rId19"/>
    <p:sldId id="650" r:id="rId20"/>
    <p:sldId id="471" r:id="rId21"/>
    <p:sldId id="500" r:id="rId22"/>
    <p:sldId id="501" r:id="rId23"/>
    <p:sldId id="654" r:id="rId24"/>
    <p:sldId id="655" r:id="rId25"/>
    <p:sldId id="656" r:id="rId26"/>
    <p:sldId id="672" r:id="rId27"/>
    <p:sldId id="653" r:id="rId28"/>
    <p:sldId id="660" r:id="rId29"/>
    <p:sldId id="669" r:id="rId30"/>
    <p:sldId id="662" r:id="rId31"/>
    <p:sldId id="513" r:id="rId32"/>
    <p:sldId id="664" r:id="rId33"/>
    <p:sldId id="368" r:id="rId34"/>
    <p:sldId id="269" r:id="rId35"/>
    <p:sldId id="624" r:id="rId36"/>
    <p:sldId id="665" r:id="rId37"/>
    <p:sldId id="625" r:id="rId38"/>
    <p:sldId id="629" r:id="rId39"/>
    <p:sldId id="626" r:id="rId40"/>
    <p:sldId id="627" r:id="rId41"/>
    <p:sldId id="524" r:id="rId42"/>
    <p:sldId id="628" r:id="rId43"/>
    <p:sldId id="670" r:id="rId44"/>
    <p:sldId id="675" r:id="rId45"/>
    <p:sldId id="674" r:id="rId46"/>
    <p:sldId id="277" r:id="rId47"/>
    <p:sldId id="361" r:id="rId48"/>
    <p:sldId id="278" r:id="rId49"/>
    <p:sldId id="630" r:id="rId50"/>
    <p:sldId id="413" r:id="rId51"/>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obuyck Patrick" initials="LP" lastIdx="1" clrIdx="0">
    <p:extLst>
      <p:ext uri="{19B8F6BF-5375-455C-9EA6-DF929625EA0E}">
        <p15:presenceInfo xmlns:p15="http://schemas.microsoft.com/office/powerpoint/2012/main" userId="S-1-5-21-2935066115-4120494562-2009044711-403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90" autoAdjust="0"/>
  </p:normalViewPr>
  <p:slideViewPr>
    <p:cSldViewPr>
      <p:cViewPr varScale="1">
        <p:scale>
          <a:sx n="96" d="100"/>
          <a:sy n="96" d="100"/>
        </p:scale>
        <p:origin x="2034"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560FB47-F972-4210-8508-A013F313814B}" type="datetimeFigureOut">
              <a:rPr lang="nl-BE" smtClean="0"/>
              <a:t>3/10/2023</a:t>
            </a:fld>
            <a:endParaRPr lang="nl-BE"/>
          </a:p>
        </p:txBody>
      </p:sp>
      <p:sp>
        <p:nvSpPr>
          <p:cNvPr id="4" name="Tijdelijke aanduiding voor voettekst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FD333CBB-6FBF-4A85-A894-2B878F3EEC69}" type="slidenum">
              <a:rPr lang="nl-BE" smtClean="0"/>
              <a:t>‹nr.›</a:t>
            </a:fld>
            <a:endParaRPr lang="nl-BE"/>
          </a:p>
        </p:txBody>
      </p:sp>
    </p:spTree>
    <p:extLst>
      <p:ext uri="{BB962C8B-B14F-4D97-AF65-F5344CB8AC3E}">
        <p14:creationId xmlns:p14="http://schemas.microsoft.com/office/powerpoint/2010/main" val="80413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D234325-7464-45B0-8EB3-6E295BAAC1BF}" type="datetimeFigureOut">
              <a:rPr lang="nl-BE" smtClean="0"/>
              <a:t>3/10/2023</a:t>
            </a:fld>
            <a:endParaRPr lang="nl-BE"/>
          </a:p>
        </p:txBody>
      </p:sp>
      <p:sp>
        <p:nvSpPr>
          <p:cNvPr id="4" name="Tijdelijke aanduiding voor dia-afbeelding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2D4FC8DB-66EC-4C33-B20B-BA369D60947A}" type="slidenum">
              <a:rPr lang="nl-BE" smtClean="0"/>
              <a:t>‹nr.›</a:t>
            </a:fld>
            <a:endParaRPr lang="nl-BE"/>
          </a:p>
        </p:txBody>
      </p:sp>
    </p:spTree>
    <p:extLst>
      <p:ext uri="{BB962C8B-B14F-4D97-AF65-F5344CB8AC3E}">
        <p14:creationId xmlns:p14="http://schemas.microsoft.com/office/powerpoint/2010/main" val="1497792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D4FC8DB-66EC-4C33-B20B-BA369D60947A}" type="slidenum">
              <a:rPr lang="nl-BE" smtClean="0"/>
              <a:t>7</a:t>
            </a:fld>
            <a:endParaRPr lang="nl-BE"/>
          </a:p>
        </p:txBody>
      </p:sp>
    </p:spTree>
    <p:extLst>
      <p:ext uri="{BB962C8B-B14F-4D97-AF65-F5344CB8AC3E}">
        <p14:creationId xmlns:p14="http://schemas.microsoft.com/office/powerpoint/2010/main" val="338903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2D4FC8DB-66EC-4C33-B20B-BA369D60947A}" type="slidenum">
              <a:rPr lang="nl-BE" smtClean="0"/>
              <a:t>8</a:t>
            </a:fld>
            <a:endParaRPr lang="nl-BE"/>
          </a:p>
        </p:txBody>
      </p:sp>
    </p:spTree>
    <p:extLst>
      <p:ext uri="{BB962C8B-B14F-4D97-AF65-F5344CB8AC3E}">
        <p14:creationId xmlns:p14="http://schemas.microsoft.com/office/powerpoint/2010/main" val="132182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Zie ook Kerstmis</a:t>
            </a:r>
            <a:r>
              <a:rPr lang="nl-NL" baseline="0" dirty="0"/>
              <a:t>  - feest van het licht, zonnewende, …</a:t>
            </a:r>
          </a:p>
          <a:p>
            <a:r>
              <a:rPr lang="nl-NL" baseline="0" dirty="0"/>
              <a:t>Zie ook dodenriten, … </a:t>
            </a:r>
            <a:endParaRPr lang="en-US" dirty="0"/>
          </a:p>
        </p:txBody>
      </p:sp>
      <p:sp>
        <p:nvSpPr>
          <p:cNvPr id="4" name="Tijdelijke aanduiding voor dianummer 3"/>
          <p:cNvSpPr>
            <a:spLocks noGrp="1"/>
          </p:cNvSpPr>
          <p:nvPr>
            <p:ph type="sldNum" sz="quarter" idx="10"/>
          </p:nvPr>
        </p:nvSpPr>
        <p:spPr/>
        <p:txBody>
          <a:bodyPr/>
          <a:lstStyle/>
          <a:p>
            <a:fld id="{764D207A-EE2E-40F4-8521-6F19B55A2654}" type="slidenum">
              <a:rPr lang="en-US" smtClean="0"/>
              <a:t>15</a:t>
            </a:fld>
            <a:endParaRPr lang="en-US"/>
          </a:p>
        </p:txBody>
      </p:sp>
    </p:spTree>
    <p:extLst>
      <p:ext uri="{BB962C8B-B14F-4D97-AF65-F5344CB8AC3E}">
        <p14:creationId xmlns:p14="http://schemas.microsoft.com/office/powerpoint/2010/main" val="2573365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Tijdelijke aanduiding voor dianummer 3"/>
          <p:cNvSpPr>
            <a:spLocks noGrp="1"/>
          </p:cNvSpPr>
          <p:nvPr>
            <p:ph type="sldNum" sz="quarter" idx="10"/>
          </p:nvPr>
        </p:nvSpPr>
        <p:spPr/>
        <p:txBody>
          <a:bodyPr/>
          <a:lstStyle/>
          <a:p>
            <a:fld id="{764D207A-EE2E-40F4-8521-6F19B55A2654}" type="slidenum">
              <a:rPr lang="en-US" smtClean="0"/>
              <a:t>26</a:t>
            </a:fld>
            <a:endParaRPr lang="en-US"/>
          </a:p>
        </p:txBody>
      </p:sp>
    </p:spTree>
    <p:extLst>
      <p:ext uri="{BB962C8B-B14F-4D97-AF65-F5344CB8AC3E}">
        <p14:creationId xmlns:p14="http://schemas.microsoft.com/office/powerpoint/2010/main" val="323221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A16243C-7501-4AA5-8C7B-8137A3D2F2CA}" type="slidenum">
              <a:rPr lang="nl-NL" altLang="nl-BE"/>
              <a:pPr/>
              <a:t>48</a:t>
            </a:fld>
            <a:endParaRPr lang="nl-NL" altLang="nl-BE"/>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NL" altLang="nl-BE" dirty="0"/>
          </a:p>
        </p:txBody>
      </p:sp>
    </p:spTree>
    <p:extLst>
      <p:ext uri="{BB962C8B-B14F-4D97-AF65-F5344CB8AC3E}">
        <p14:creationId xmlns:p14="http://schemas.microsoft.com/office/powerpoint/2010/main" val="1779074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2D4FC8DB-66EC-4C33-B20B-BA369D60947A}" type="slidenum">
              <a:rPr lang="nl-BE" smtClean="0"/>
              <a:t>50</a:t>
            </a:fld>
            <a:endParaRPr lang="nl-BE"/>
          </a:p>
        </p:txBody>
      </p:sp>
    </p:spTree>
    <p:extLst>
      <p:ext uri="{BB962C8B-B14F-4D97-AF65-F5344CB8AC3E}">
        <p14:creationId xmlns:p14="http://schemas.microsoft.com/office/powerpoint/2010/main" val="960113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endParaRPr lang="en-US"/>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10/3/2023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32125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10/3/2023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80775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endParaRPr lang="en-US"/>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10/3/2023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90059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10/3/2023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94888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10/3/2023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74765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10/3/2023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58521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p:cNvSpPr>
            <a:spLocks noGrp="1"/>
          </p:cNvSpPr>
          <p:nvPr>
            <p:ph type="dt" sz="half" idx="10"/>
          </p:nvPr>
        </p:nvSpPr>
        <p:spPr/>
        <p:txBody>
          <a:bodyPr/>
          <a:lstStyle/>
          <a:p>
            <a:fld id="{15960BEF-400B-41B9-A248-09F595357BA9}" type="datetimeFigureOut">
              <a:rPr lang="en-US" smtClean="0"/>
              <a:t>10/3/2023</a:t>
            </a:fld>
            <a:endParaRPr lang="en-US"/>
          </a:p>
        </p:txBody>
      </p:sp>
      <p:sp>
        <p:nvSpPr>
          <p:cNvPr id="8" name="Tijdelijke aanduiding voor voettekst 7"/>
          <p:cNvSpPr>
            <a:spLocks noGrp="1"/>
          </p:cNvSpPr>
          <p:nvPr>
            <p:ph type="ftr" sz="quarter" idx="11"/>
          </p:nvPr>
        </p:nvSpPr>
        <p:spPr/>
        <p:txBody>
          <a:bodyPr/>
          <a:lstStyle/>
          <a:p>
            <a:endParaRPr lang="en-US"/>
          </a:p>
        </p:txBody>
      </p:sp>
      <p:sp>
        <p:nvSpPr>
          <p:cNvPr id="9" name="Tijdelijke aanduiding voor dianummer 8"/>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945604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datum 2"/>
          <p:cNvSpPr>
            <a:spLocks noGrp="1"/>
          </p:cNvSpPr>
          <p:nvPr>
            <p:ph type="dt" sz="half" idx="10"/>
          </p:nvPr>
        </p:nvSpPr>
        <p:spPr/>
        <p:txBody>
          <a:bodyPr/>
          <a:lstStyle/>
          <a:p>
            <a:fld id="{15960BEF-400B-41B9-A248-09F595357BA9}" type="datetimeFigureOut">
              <a:rPr lang="en-US" smtClean="0"/>
              <a:t>10/3/2023</a:t>
            </a:fld>
            <a:endParaRPr lang="en-US"/>
          </a:p>
        </p:txBody>
      </p:sp>
      <p:sp>
        <p:nvSpPr>
          <p:cNvPr id="4" name="Tijdelijke aanduiding voor voettekst 3"/>
          <p:cNvSpPr>
            <a:spLocks noGrp="1"/>
          </p:cNvSpPr>
          <p:nvPr>
            <p:ph type="ftr" sz="quarter" idx="11"/>
          </p:nvPr>
        </p:nvSpPr>
        <p:spPr/>
        <p:txBody>
          <a:bodyPr/>
          <a:lstStyle/>
          <a:p>
            <a:endParaRPr lang="en-US"/>
          </a:p>
        </p:txBody>
      </p:sp>
      <p:sp>
        <p:nvSpPr>
          <p:cNvPr id="5" name="Tijdelijke aanduiding voor dianummer 4"/>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2913386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15960BEF-400B-41B9-A248-09F595357BA9}" type="datetimeFigureOut">
              <a:rPr lang="en-US" smtClean="0"/>
              <a:t>10/3/2023</a:t>
            </a:fld>
            <a:endParaRPr lang="en-US"/>
          </a:p>
        </p:txBody>
      </p:sp>
      <p:sp>
        <p:nvSpPr>
          <p:cNvPr id="3" name="Tijdelijke aanduiding voor voettekst 2"/>
          <p:cNvSpPr>
            <a:spLocks noGrp="1"/>
          </p:cNvSpPr>
          <p:nvPr>
            <p:ph type="ftr" sz="quarter" idx="11"/>
          </p:nvPr>
        </p:nvSpPr>
        <p:spPr/>
        <p:txBody>
          <a:bodyPr/>
          <a:lstStyle/>
          <a:p>
            <a:endParaRPr lang="en-US"/>
          </a:p>
        </p:txBody>
      </p:sp>
      <p:sp>
        <p:nvSpPr>
          <p:cNvPr id="4" name="Tijdelijke aanduiding voor dianummer 3"/>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619093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10/3/2023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2683594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10/3/2023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42412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endParaRPr lang="en-US"/>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60BEF-400B-41B9-A248-09F595357BA9}" type="datetimeFigureOut">
              <a:rPr lang="en-US" smtClean="0"/>
              <a:t>10/3/2023</a:t>
            </a:fld>
            <a:endParaRPr lang="en-US"/>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4F9E64-0558-4FD3-BF1F-289A60DEAD91}" type="slidenum">
              <a:rPr lang="en-US" smtClean="0"/>
              <a:t>‹nr.›</a:t>
            </a:fld>
            <a:endParaRPr lang="en-US"/>
          </a:p>
        </p:txBody>
      </p:sp>
    </p:spTree>
    <p:extLst>
      <p:ext uri="{BB962C8B-B14F-4D97-AF65-F5344CB8AC3E}">
        <p14:creationId xmlns:p14="http://schemas.microsoft.com/office/powerpoint/2010/main" val="2018131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x.com/NPORadio1/status/1708897633492693141?s=20"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www.nporadio1.nl/podcasts/de-ongelooflijke-podcast/96633/160-de-waarheid-staat-onder-druk-het-vooruitgangsgeloof-van-rob-wijnberg-van-de-corresponden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ekanttekening.nl/opinie/verbond-tussen-geestelijken-en-de-staat-belemmert-de-islamitische-wereld/"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www.youtube.com/watch?v=W__WY-WX-6g"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22BB-DA38-67CE-DDC2-5584EE90C547}"/>
              </a:ext>
            </a:extLst>
          </p:cNvPr>
          <p:cNvSpPr>
            <a:spLocks noGrp="1"/>
          </p:cNvSpPr>
          <p:nvPr>
            <p:ph type="title"/>
          </p:nvPr>
        </p:nvSpPr>
        <p:spPr>
          <a:xfrm>
            <a:off x="457200" y="274638"/>
            <a:ext cx="8363272" cy="1858218"/>
          </a:xfrm>
        </p:spPr>
        <p:txBody>
          <a:bodyPr>
            <a:normAutofit/>
          </a:bodyPr>
          <a:lstStyle/>
          <a:p>
            <a:r>
              <a:rPr lang="nl-BE" dirty="0"/>
              <a:t>Typologische posities / projecties</a:t>
            </a:r>
            <a:br>
              <a:rPr lang="nl-BE" dirty="0"/>
            </a:br>
            <a:endParaRPr lang="nl-BE" dirty="0"/>
          </a:p>
        </p:txBody>
      </p:sp>
      <p:sp>
        <p:nvSpPr>
          <p:cNvPr id="3" name="Content Placeholder 2">
            <a:extLst>
              <a:ext uri="{FF2B5EF4-FFF2-40B4-BE49-F238E27FC236}">
                <a16:creationId xmlns:a16="http://schemas.microsoft.com/office/drawing/2014/main" id="{7D9B3832-CAAD-0BA5-743D-5D8114B45BB9}"/>
              </a:ext>
            </a:extLst>
          </p:cNvPr>
          <p:cNvSpPr>
            <a:spLocks noGrp="1"/>
          </p:cNvSpPr>
          <p:nvPr>
            <p:ph idx="1"/>
          </p:nvPr>
        </p:nvSpPr>
        <p:spPr>
          <a:xfrm>
            <a:off x="457200" y="1628800"/>
            <a:ext cx="8229600" cy="4497363"/>
          </a:xfrm>
        </p:spPr>
        <p:txBody>
          <a:bodyPr/>
          <a:lstStyle/>
          <a:p>
            <a:endParaRPr lang="nl-BE" dirty="0"/>
          </a:p>
          <a:p>
            <a:pPr marL="0" indent="0">
              <a:buNone/>
            </a:pPr>
            <a:r>
              <a:rPr lang="nl-BE" dirty="0"/>
              <a:t>Hoofdstuk 2: Oorlog en vrede</a:t>
            </a:r>
            <a:br>
              <a:rPr lang="nl-BE" dirty="0"/>
            </a:br>
            <a:endParaRPr lang="nl-BE" dirty="0" smtClean="0"/>
          </a:p>
          <a:p>
            <a:pPr marL="0" indent="0">
              <a:buNone/>
            </a:pPr>
            <a:r>
              <a:rPr lang="nl-BE" dirty="0" smtClean="0"/>
              <a:t>Hoofdstuk </a:t>
            </a:r>
            <a:r>
              <a:rPr lang="nl-BE" dirty="0"/>
              <a:t>3: Een haat-liefdeverhouding</a:t>
            </a:r>
            <a:br>
              <a:rPr lang="nl-BE" dirty="0"/>
            </a:br>
            <a:endParaRPr lang="nl-BE" dirty="0" smtClean="0"/>
          </a:p>
          <a:p>
            <a:pPr marL="0" indent="0">
              <a:buNone/>
            </a:pPr>
            <a:r>
              <a:rPr lang="nl-BE" dirty="0" smtClean="0"/>
              <a:t>Hoofdstuk </a:t>
            </a:r>
            <a:r>
              <a:rPr lang="nl-BE" dirty="0"/>
              <a:t>7: Dovemansgesprek</a:t>
            </a:r>
          </a:p>
        </p:txBody>
      </p:sp>
    </p:spTree>
    <p:extLst>
      <p:ext uri="{BB962C8B-B14F-4D97-AF65-F5344CB8AC3E}">
        <p14:creationId xmlns:p14="http://schemas.microsoft.com/office/powerpoint/2010/main" val="3061879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76672"/>
            <a:ext cx="3545380"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525625"/>
            <a:ext cx="3888432" cy="597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78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6596-5DE1-B786-8C1A-4A081F9D6B83}"/>
              </a:ext>
            </a:extLst>
          </p:cNvPr>
          <p:cNvSpPr>
            <a:spLocks noGrp="1"/>
          </p:cNvSpPr>
          <p:nvPr>
            <p:ph type="title"/>
          </p:nvPr>
        </p:nvSpPr>
        <p:spPr/>
        <p:txBody>
          <a:bodyPr/>
          <a:lstStyle/>
          <a:p>
            <a:r>
              <a:rPr lang="nl-BE" dirty="0"/>
              <a:t>Projectie </a:t>
            </a:r>
          </a:p>
        </p:txBody>
      </p:sp>
      <p:sp>
        <p:nvSpPr>
          <p:cNvPr id="3" name="Content Placeholder 2">
            <a:extLst>
              <a:ext uri="{FF2B5EF4-FFF2-40B4-BE49-F238E27FC236}">
                <a16:creationId xmlns:a16="http://schemas.microsoft.com/office/drawing/2014/main" id="{A8CC3CDB-657D-E6EB-AC2C-C41FB78263EE}"/>
              </a:ext>
            </a:extLst>
          </p:cNvPr>
          <p:cNvSpPr>
            <a:spLocks noGrp="1"/>
          </p:cNvSpPr>
          <p:nvPr>
            <p:ph idx="1"/>
          </p:nvPr>
        </p:nvSpPr>
        <p:spPr/>
        <p:txBody>
          <a:bodyPr/>
          <a:lstStyle/>
          <a:p>
            <a:endParaRPr lang="nl-BE"/>
          </a:p>
        </p:txBody>
      </p:sp>
      <p:pic>
        <p:nvPicPr>
          <p:cNvPr id="2050" name="Picture 2" descr="A History of the Warfare of Science with Theology in Christendom: Volu">
            <a:extLst>
              <a:ext uri="{FF2B5EF4-FFF2-40B4-BE49-F238E27FC236}">
                <a16:creationId xmlns:a16="http://schemas.microsoft.com/office/drawing/2014/main" id="{F7040DBA-DB39-F20C-D696-97B76BE45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16583"/>
            <a:ext cx="3511186" cy="52667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82B4ED-ABF4-5A3B-0E2E-CD6B3972AA17}"/>
              </a:ext>
            </a:extLst>
          </p:cNvPr>
          <p:cNvPicPr>
            <a:picLocks noChangeAspect="1"/>
          </p:cNvPicPr>
          <p:nvPr/>
        </p:nvPicPr>
        <p:blipFill>
          <a:blip r:embed="rId3"/>
          <a:stretch>
            <a:fillRect/>
          </a:stretch>
        </p:blipFill>
        <p:spPr>
          <a:xfrm>
            <a:off x="4776997" y="1316582"/>
            <a:ext cx="3628710" cy="6062389"/>
          </a:xfrm>
          <a:prstGeom prst="rect">
            <a:avLst/>
          </a:prstGeom>
        </p:spPr>
      </p:pic>
    </p:spTree>
    <p:extLst>
      <p:ext uri="{BB962C8B-B14F-4D97-AF65-F5344CB8AC3E}">
        <p14:creationId xmlns:p14="http://schemas.microsoft.com/office/powerpoint/2010/main" val="4240166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3A3C-44C0-C4AF-3ABB-C058CD2BAB82}"/>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935F5722-E7D9-E9FE-3144-8E44C715775C}"/>
              </a:ext>
            </a:extLst>
          </p:cNvPr>
          <p:cNvSpPr>
            <a:spLocks noGrp="1"/>
          </p:cNvSpPr>
          <p:nvPr>
            <p:ph idx="1"/>
          </p:nvPr>
        </p:nvSpPr>
        <p:spPr/>
        <p:txBody>
          <a:bodyPr>
            <a:normAutofit lnSpcReduction="10000"/>
          </a:bodyPr>
          <a:lstStyle/>
          <a:p>
            <a:r>
              <a:rPr lang="en-US" dirty="0"/>
              <a:t>“There is no such thing </a:t>
            </a:r>
            <a:r>
              <a:rPr lang="nl-BE" dirty="0"/>
              <a:t>as the relationship between science and religion. It is what different individuals and communities have made of it in a plethora of different contexts.”</a:t>
            </a:r>
          </a:p>
          <a:p>
            <a:endParaRPr lang="nl-BE" dirty="0"/>
          </a:p>
          <a:p>
            <a:r>
              <a:rPr lang="nl-BE" dirty="0"/>
              <a:t>De manier waarop religie en wetenschap zich tot elkaar (hebben) verhouden, is niet met één metafoor, benadering of model te capteren.</a:t>
            </a:r>
          </a:p>
        </p:txBody>
      </p:sp>
    </p:spTree>
    <p:extLst>
      <p:ext uri="{BB962C8B-B14F-4D97-AF65-F5344CB8AC3E}">
        <p14:creationId xmlns:p14="http://schemas.microsoft.com/office/powerpoint/2010/main" val="256916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4AF0-A71F-B53D-7552-7C0A78BBD5E1}"/>
              </a:ext>
            </a:extLst>
          </p:cNvPr>
          <p:cNvSpPr>
            <a:spLocks noGrp="1"/>
          </p:cNvSpPr>
          <p:nvPr>
            <p:ph type="title"/>
          </p:nvPr>
        </p:nvSpPr>
        <p:spPr/>
        <p:txBody>
          <a:bodyPr>
            <a:normAutofit/>
          </a:bodyPr>
          <a:lstStyle/>
          <a:p>
            <a:r>
              <a:rPr lang="nl-NL" b="1" dirty="0"/>
              <a:t>Nothing in common-posities </a:t>
            </a:r>
            <a:endParaRPr lang="nl-BE" dirty="0"/>
          </a:p>
        </p:txBody>
      </p:sp>
      <p:sp>
        <p:nvSpPr>
          <p:cNvPr id="3" name="Content Placeholder 2">
            <a:extLst>
              <a:ext uri="{FF2B5EF4-FFF2-40B4-BE49-F238E27FC236}">
                <a16:creationId xmlns:a16="http://schemas.microsoft.com/office/drawing/2014/main" id="{B80448E1-05A4-349B-017B-7185509A0378}"/>
              </a:ext>
            </a:extLst>
          </p:cNvPr>
          <p:cNvSpPr>
            <a:spLocks noGrp="1"/>
          </p:cNvSpPr>
          <p:nvPr>
            <p:ph idx="1"/>
          </p:nvPr>
        </p:nvSpPr>
        <p:spPr/>
        <p:txBody>
          <a:bodyPr>
            <a:normAutofit/>
          </a:bodyPr>
          <a:lstStyle/>
          <a:p>
            <a:r>
              <a:rPr lang="nl-BE" dirty="0"/>
              <a:t>L. Wittgenstein, S.J. Gould, Herman De Dijn</a:t>
            </a:r>
          </a:p>
          <a:p>
            <a:endParaRPr lang="nl-BE" dirty="0"/>
          </a:p>
          <a:p>
            <a:pPr lvl="1"/>
            <a:r>
              <a:rPr lang="nl-BE" i="1" dirty="0"/>
              <a:t>Hoofdstuk 7: Een dovemansgesprek</a:t>
            </a:r>
          </a:p>
          <a:p>
            <a:endParaRPr lang="nl-BE" dirty="0"/>
          </a:p>
          <a:p>
            <a:r>
              <a:rPr lang="nl-BE" dirty="0"/>
              <a:t>Fideïsme: Geloof vereist een (irrationele) sprong</a:t>
            </a:r>
          </a:p>
          <a:p>
            <a:pPr lvl="1"/>
            <a:r>
              <a:rPr lang="nl-BE" dirty="0"/>
              <a:t>W. Van Ockham, B. Pascal, I. Kant, W. JamesS. Kierkegaard</a:t>
            </a:r>
          </a:p>
        </p:txBody>
      </p:sp>
    </p:spTree>
    <p:extLst>
      <p:ext uri="{BB962C8B-B14F-4D97-AF65-F5344CB8AC3E}">
        <p14:creationId xmlns:p14="http://schemas.microsoft.com/office/powerpoint/2010/main" val="4162455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Zinvragen =/ cognitieve</a:t>
            </a:r>
            <a:endParaRPr lang="en-US" dirty="0"/>
          </a:p>
        </p:txBody>
      </p:sp>
      <p:sp>
        <p:nvSpPr>
          <p:cNvPr id="3" name="Content Placeholder 2"/>
          <p:cNvSpPr>
            <a:spLocks noGrp="1"/>
          </p:cNvSpPr>
          <p:nvPr>
            <p:ph idx="1"/>
          </p:nvPr>
        </p:nvSpPr>
        <p:spPr>
          <a:xfrm>
            <a:off x="323528" y="1600200"/>
            <a:ext cx="8640960" cy="4853136"/>
          </a:xfrm>
        </p:spPr>
        <p:txBody>
          <a:bodyPr>
            <a:normAutofit/>
          </a:bodyPr>
          <a:lstStyle/>
          <a:p>
            <a:pPr marL="0" indent="0">
              <a:buNone/>
            </a:pPr>
            <a:r>
              <a:rPr lang="nl-NL" dirty="0"/>
              <a:t>In zijn </a:t>
            </a:r>
            <a:r>
              <a:rPr lang="nl-NL" i="1" dirty="0" err="1"/>
              <a:t>Tractatus</a:t>
            </a:r>
            <a:r>
              <a:rPr lang="nl-NL" i="1" dirty="0"/>
              <a:t> </a:t>
            </a:r>
            <a:r>
              <a:rPr lang="nl-NL" i="1" dirty="0" err="1"/>
              <a:t>Logico-Philosophicus</a:t>
            </a:r>
            <a:r>
              <a:rPr lang="nl-NL" dirty="0"/>
              <a:t> (1922, 6.52) schrijft </a:t>
            </a:r>
            <a:r>
              <a:rPr lang="nl-NL" b="1" dirty="0"/>
              <a:t>Wittgenstein</a:t>
            </a:r>
            <a:r>
              <a:rPr lang="nl-NL" dirty="0"/>
              <a:t>:</a:t>
            </a:r>
          </a:p>
          <a:p>
            <a:pPr marL="0" indent="0">
              <a:buNone/>
            </a:pPr>
            <a:endParaRPr lang="nl-NL" dirty="0"/>
          </a:p>
          <a:p>
            <a:pPr marL="400050" lvl="1" indent="0">
              <a:buNone/>
            </a:pPr>
            <a:r>
              <a:rPr lang="nl-NL" dirty="0"/>
              <a:t>“Wij voelen dat zelfs als alle mogelijke wetenschap­pelijke vragen beant­woord zijn, onze levensproblemen nog helemaal niet aangeroerd zijn.”</a:t>
            </a:r>
          </a:p>
          <a:p>
            <a:endParaRPr lang="nl-BE" altLang="nl-BE" dirty="0"/>
          </a:p>
          <a:p>
            <a:pPr marL="0" indent="0">
              <a:buNone/>
            </a:pPr>
            <a:r>
              <a:rPr lang="nl-BE" altLang="nl-BE" sz="2800" dirty="0"/>
              <a:t>Sommige ervaringen zijn ‘</a:t>
            </a:r>
            <a:r>
              <a:rPr lang="nl-BE" altLang="nl-BE" sz="2800" u="sng" dirty="0"/>
              <a:t>cognitief ondoordringbaar</a:t>
            </a:r>
            <a:r>
              <a:rPr lang="nl-BE" altLang="nl-BE" sz="2800" dirty="0"/>
              <a:t>’</a:t>
            </a:r>
          </a:p>
          <a:p>
            <a:pPr marL="0" indent="0">
              <a:buNone/>
            </a:pPr>
            <a:r>
              <a:rPr lang="nl-BE" altLang="nl-BE" sz="2800" dirty="0"/>
              <a:t>Kunst, religie ... </a:t>
            </a:r>
          </a:p>
          <a:p>
            <a:pPr marL="0" indent="0">
              <a:buNone/>
            </a:pPr>
            <a:endParaRPr lang="en-US" dirty="0"/>
          </a:p>
        </p:txBody>
      </p:sp>
    </p:spTree>
    <p:extLst>
      <p:ext uri="{BB962C8B-B14F-4D97-AF65-F5344CB8AC3E}">
        <p14:creationId xmlns:p14="http://schemas.microsoft.com/office/powerpoint/2010/main" val="260386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a:t>Het (on)gelijk van Wittgenstein</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nl-BE" dirty="0"/>
              <a:t>Want wanneer men aanneemt dat de mensen ooit uit domheid dit ambt van regenkoning hadden ingesteld, dan moet toch duidelijk zijn dat ze voordien reeds de ervaring hadden dat het in maart begint te regenen en dan hadden ze de regenkoning voor het overblijvende deel van het jaar laten functioneren. Of ook zo: Tegen de ochtend, wanneer de zon zal opkomen, voeren de mensen riten van de </a:t>
            </a:r>
            <a:r>
              <a:rPr lang="nl-BE" dirty="0" err="1"/>
              <a:t>dageraad</a:t>
            </a:r>
            <a:r>
              <a:rPr lang="nl-BE" dirty="0"/>
              <a:t> uit, maar nooit 's nachts, dan branden ze eenvoudigweg lampen. </a:t>
            </a:r>
          </a:p>
          <a:p>
            <a:pPr marL="0" indent="0">
              <a:buNone/>
            </a:pPr>
            <a:endParaRPr lang="nl-BE" sz="2100" dirty="0"/>
          </a:p>
          <a:p>
            <a:pPr marL="0" indent="0">
              <a:buNone/>
            </a:pPr>
            <a:r>
              <a:rPr lang="nl-BE" sz="2100" dirty="0"/>
              <a:t>Wittgenstein 1931, </a:t>
            </a:r>
            <a:r>
              <a:rPr lang="nl-BE" sz="2100" i="1" dirty="0" err="1"/>
              <a:t>Bemerkungen</a:t>
            </a:r>
            <a:r>
              <a:rPr lang="nl-BE" sz="2100" i="1" dirty="0"/>
              <a:t> </a:t>
            </a:r>
            <a:r>
              <a:rPr lang="nl-BE" sz="2100" i="1" dirty="0" err="1"/>
              <a:t>über</a:t>
            </a:r>
            <a:r>
              <a:rPr lang="nl-BE" sz="2100" i="1" dirty="0"/>
              <a:t> </a:t>
            </a:r>
            <a:r>
              <a:rPr lang="nl-BE" sz="2100" i="1" dirty="0" err="1"/>
              <a:t>Frazers</a:t>
            </a:r>
            <a:r>
              <a:rPr lang="nl-BE" sz="2100" i="1" dirty="0"/>
              <a:t> Golden </a:t>
            </a:r>
            <a:r>
              <a:rPr lang="nl-BE" sz="2100" i="1" dirty="0" err="1"/>
              <a:t>Bough</a:t>
            </a:r>
            <a:r>
              <a:rPr lang="nl-BE" sz="2100" i="1" dirty="0"/>
              <a:t>  </a:t>
            </a:r>
            <a:r>
              <a:rPr lang="nl-BE" sz="2100" dirty="0"/>
              <a:t>[</a:t>
            </a:r>
            <a:r>
              <a:rPr lang="en-US" sz="2000" dirty="0"/>
              <a:t>sir James George </a:t>
            </a:r>
            <a:r>
              <a:rPr lang="nl-BE" sz="2100" dirty="0" err="1"/>
              <a:t>Frazer</a:t>
            </a:r>
            <a:r>
              <a:rPr lang="nl-BE" sz="2100" dirty="0"/>
              <a:t> (1890), </a:t>
            </a:r>
            <a:r>
              <a:rPr lang="nl-BE" sz="2100" i="1" dirty="0"/>
              <a:t>The golden </a:t>
            </a:r>
            <a:r>
              <a:rPr lang="nl-BE" sz="2100" i="1" dirty="0" err="1"/>
              <a:t>bough</a:t>
            </a:r>
            <a:r>
              <a:rPr lang="nl-BE" sz="2100" i="1" dirty="0"/>
              <a:t>. A </a:t>
            </a:r>
            <a:r>
              <a:rPr lang="nl-BE" sz="2100" i="1" dirty="0" err="1"/>
              <a:t>study</a:t>
            </a:r>
            <a:r>
              <a:rPr lang="nl-BE" sz="2100" i="1" dirty="0"/>
              <a:t> in Magic </a:t>
            </a:r>
            <a:r>
              <a:rPr lang="nl-BE" sz="2100" i="1" dirty="0" err="1"/>
              <a:t>and</a:t>
            </a:r>
            <a:r>
              <a:rPr lang="nl-BE" sz="2100" i="1" dirty="0"/>
              <a:t> </a:t>
            </a:r>
            <a:r>
              <a:rPr lang="nl-BE" sz="2100" i="1" dirty="0" err="1"/>
              <a:t>Religion</a:t>
            </a:r>
            <a:r>
              <a:rPr lang="nl-BE" sz="2100" dirty="0"/>
              <a:t>.]</a:t>
            </a:r>
            <a:endParaRPr lang="en-US" sz="2100" dirty="0"/>
          </a:p>
          <a:p>
            <a:endParaRPr lang="en-US" dirty="0"/>
          </a:p>
        </p:txBody>
      </p:sp>
    </p:spTree>
    <p:extLst>
      <p:ext uri="{BB962C8B-B14F-4D97-AF65-F5344CB8AC3E}">
        <p14:creationId xmlns:p14="http://schemas.microsoft.com/office/powerpoint/2010/main" val="3476231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4104456" cy="638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44007" y="476672"/>
            <a:ext cx="3731055"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2691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sz="2000" dirty="0" err="1"/>
              <a:t>Goulds</a:t>
            </a:r>
            <a:r>
              <a:rPr lang="nl-NL" sz="2000" dirty="0"/>
              <a:t> het eerste gebod van NOMA:</a:t>
            </a:r>
            <a:endParaRPr lang="en-US" sz="2000" dirty="0"/>
          </a:p>
        </p:txBody>
      </p:sp>
      <p:sp>
        <p:nvSpPr>
          <p:cNvPr id="3" name="Tijdelijke aanduiding voor inhoud 2"/>
          <p:cNvSpPr>
            <a:spLocks noGrp="1"/>
          </p:cNvSpPr>
          <p:nvPr>
            <p:ph idx="1"/>
          </p:nvPr>
        </p:nvSpPr>
        <p:spPr/>
        <p:txBody>
          <a:bodyPr/>
          <a:lstStyle/>
          <a:p>
            <a:r>
              <a:rPr lang="nl-NL" dirty="0"/>
              <a:t>Gij zult de </a:t>
            </a:r>
            <a:r>
              <a:rPr lang="nl-NL" dirty="0" err="1"/>
              <a:t>magisteria</a:t>
            </a:r>
            <a:r>
              <a:rPr lang="nl-NL" dirty="0"/>
              <a:t> niet vermengen door te stellen dat God belangrijke gebeurtenissen in de geschiedenis van de natuur tot stand brengt door een speciale tussenkomst, die alleen door openbaring kenbaar en niet voor de natuurwetenschap toegankelijk is. In het gewone spraakgebruik heet die speciale tussenkomst een ‘</a:t>
            </a:r>
            <a:r>
              <a:rPr lang="nl-NL"/>
              <a:t>wonder’… </a:t>
            </a:r>
            <a:endParaRPr lang="en-US" dirty="0"/>
          </a:p>
        </p:txBody>
      </p:sp>
    </p:spTree>
    <p:extLst>
      <p:ext uri="{BB962C8B-B14F-4D97-AF65-F5344CB8AC3E}">
        <p14:creationId xmlns:p14="http://schemas.microsoft.com/office/powerpoint/2010/main" val="3405168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32656"/>
            <a:ext cx="3240360" cy="491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91106"/>
            <a:ext cx="3132860" cy="517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6132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pPr marL="0" indent="0">
              <a:buNone/>
            </a:pPr>
            <a:r>
              <a:rPr lang="nl-NL" dirty="0" err="1"/>
              <a:t>Salah</a:t>
            </a:r>
            <a:r>
              <a:rPr lang="nl-NL" dirty="0"/>
              <a:t> </a:t>
            </a:r>
            <a:r>
              <a:rPr lang="nl-NL" dirty="0" err="1"/>
              <a:t>Echallaoui</a:t>
            </a:r>
            <a:endParaRPr lang="nl-NL" dirty="0"/>
          </a:p>
          <a:p>
            <a:pPr marL="0" indent="0">
              <a:buNone/>
            </a:pPr>
            <a:r>
              <a:rPr lang="nl-NL" sz="2000" dirty="0"/>
              <a:t>Voorzitter </a:t>
            </a:r>
            <a:r>
              <a:rPr lang="nl-NL" sz="2000" dirty="0" err="1"/>
              <a:t>Moslimexecutieve</a:t>
            </a:r>
            <a:endParaRPr lang="nl-NL" sz="2000" dirty="0"/>
          </a:p>
          <a:p>
            <a:pPr marL="0" indent="0">
              <a:buNone/>
            </a:pPr>
            <a:r>
              <a:rPr lang="nl-NL" dirty="0"/>
              <a:t>De Morgen 27.02.2017</a:t>
            </a:r>
            <a:endParaRPr lang="en-US" dirty="0"/>
          </a:p>
        </p:txBody>
      </p:sp>
      <p:pic>
        <p:nvPicPr>
          <p:cNvPr id="1026" name="Picture 2" descr="C:\Users\ploobuyc\AppData\Local\Microsoft\Windows\Temporary Internet Files\Content.IE5\IBU4TJW8\20170301_092911_resiz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9818"/>
            <a:ext cx="38576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01008"/>
            <a:ext cx="4185504" cy="234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457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692696"/>
            <a:ext cx="8291264" cy="5904656"/>
          </a:xfrm>
        </p:spPr>
        <p:txBody>
          <a:bodyPr>
            <a:normAutofit fontScale="85000" lnSpcReduction="20000"/>
          </a:bodyPr>
          <a:lstStyle/>
          <a:p>
            <a:pPr marL="0" indent="0">
              <a:buNone/>
            </a:pPr>
            <a:r>
              <a:rPr lang="nl-NL" dirty="0"/>
              <a:t>Geen enkel tijdvak waarin wetenschap en geloof/religie dusdanig op gespannen voet staan als nu.</a:t>
            </a:r>
          </a:p>
          <a:p>
            <a:pPr lvl="1"/>
            <a:endParaRPr lang="nl-NL" dirty="0"/>
          </a:p>
          <a:p>
            <a:pPr lvl="1"/>
            <a:r>
              <a:rPr lang="nl-NL" dirty="0"/>
              <a:t>Betekent niet dat religie altijd al tegen wetenschap is geweest, dat ze altijd incompatibel waren</a:t>
            </a:r>
          </a:p>
          <a:p>
            <a:pPr lvl="1"/>
            <a:endParaRPr lang="nl-NL" dirty="0"/>
          </a:p>
          <a:p>
            <a:pPr lvl="1"/>
            <a:r>
              <a:rPr lang="nl-NL" dirty="0"/>
              <a:t>Betekent niet dat de Kerk altijd al tegen wetenschap/het verzamelen van voorlopig beste kennis is geweest…</a:t>
            </a:r>
          </a:p>
          <a:p>
            <a:pPr lvl="1"/>
            <a:endParaRPr lang="en-US" dirty="0"/>
          </a:p>
          <a:p>
            <a:pPr lvl="1"/>
            <a:r>
              <a:rPr lang="en-US" dirty="0"/>
              <a:t>*</a:t>
            </a:r>
            <a:r>
              <a:rPr lang="en-US" dirty="0" err="1"/>
              <a:t>Bepaalde</a:t>
            </a:r>
            <a:r>
              <a:rPr lang="en-US" dirty="0"/>
              <a:t>* </a:t>
            </a:r>
            <a:r>
              <a:rPr lang="en-US" dirty="0" err="1"/>
              <a:t>elementen</a:t>
            </a:r>
            <a:r>
              <a:rPr lang="en-US" dirty="0"/>
              <a:t> van de </a:t>
            </a:r>
            <a:r>
              <a:rPr lang="en-US" dirty="0" err="1"/>
              <a:t>religie</a:t>
            </a:r>
            <a:r>
              <a:rPr lang="en-US" dirty="0"/>
              <a:t> </a:t>
            </a:r>
            <a:r>
              <a:rPr lang="en-US" dirty="0" err="1"/>
              <a:t>kunnen</a:t>
            </a:r>
            <a:r>
              <a:rPr lang="en-US" dirty="0"/>
              <a:t> in </a:t>
            </a:r>
            <a:r>
              <a:rPr lang="en-US" dirty="0" err="1"/>
              <a:t>spanningsrelatie</a:t>
            </a:r>
            <a:r>
              <a:rPr lang="en-US" dirty="0"/>
              <a:t> </a:t>
            </a:r>
            <a:r>
              <a:rPr lang="en-US" dirty="0" err="1"/>
              <a:t>staan</a:t>
            </a:r>
            <a:r>
              <a:rPr lang="en-US" dirty="0"/>
              <a:t> met *</a:t>
            </a:r>
            <a:r>
              <a:rPr lang="en-US" dirty="0" err="1"/>
              <a:t>bepaalde</a:t>
            </a:r>
            <a:r>
              <a:rPr lang="en-US" dirty="0"/>
              <a:t>* </a:t>
            </a:r>
            <a:r>
              <a:rPr lang="en-US" dirty="0" err="1"/>
              <a:t>elementen</a:t>
            </a:r>
            <a:r>
              <a:rPr lang="en-US" dirty="0"/>
              <a:t> </a:t>
            </a:r>
            <a:r>
              <a:rPr lang="en-US" dirty="0" err="1"/>
              <a:t>uit</a:t>
            </a:r>
            <a:r>
              <a:rPr lang="en-US" dirty="0"/>
              <a:t> de </a:t>
            </a:r>
            <a:r>
              <a:rPr lang="en-US" dirty="0" err="1"/>
              <a:t>wetenschap</a:t>
            </a:r>
            <a:r>
              <a:rPr lang="en-US" dirty="0"/>
              <a:t>. </a:t>
            </a:r>
          </a:p>
          <a:p>
            <a:pPr lvl="2"/>
            <a:r>
              <a:rPr lang="en-US" dirty="0" err="1"/>
              <a:t>Mirakels</a:t>
            </a:r>
            <a:r>
              <a:rPr lang="en-US" dirty="0"/>
              <a:t>, </a:t>
            </a:r>
            <a:r>
              <a:rPr lang="en-US" dirty="0" err="1"/>
              <a:t>leven</a:t>
            </a:r>
            <a:r>
              <a:rPr lang="en-US" dirty="0"/>
              <a:t> </a:t>
            </a:r>
            <a:r>
              <a:rPr lang="en-US" dirty="0" err="1"/>
              <a:t>na</a:t>
            </a:r>
            <a:r>
              <a:rPr lang="en-US" dirty="0"/>
              <a:t> de </a:t>
            </a:r>
            <a:r>
              <a:rPr lang="en-US" dirty="0" err="1"/>
              <a:t>dood</a:t>
            </a:r>
            <a:r>
              <a:rPr lang="en-US" dirty="0"/>
              <a:t>, </a:t>
            </a:r>
            <a:r>
              <a:rPr lang="en-US" dirty="0" err="1"/>
              <a:t>bestaan</a:t>
            </a:r>
            <a:r>
              <a:rPr lang="en-US" dirty="0"/>
              <a:t> van God, de </a:t>
            </a:r>
            <a:r>
              <a:rPr lang="en-US" dirty="0" err="1"/>
              <a:t>ziel</a:t>
            </a:r>
            <a:endParaRPr lang="en-US" dirty="0"/>
          </a:p>
          <a:p>
            <a:pPr lvl="2"/>
            <a:r>
              <a:rPr lang="en-US" dirty="0"/>
              <a:t>Galilei, </a:t>
            </a:r>
            <a:r>
              <a:rPr lang="en-US" dirty="0" err="1"/>
              <a:t>Evolutietheorie</a:t>
            </a:r>
            <a:r>
              <a:rPr lang="en-US" dirty="0"/>
              <a:t>, </a:t>
            </a:r>
            <a:r>
              <a:rPr lang="en-US" dirty="0" err="1"/>
              <a:t>neurologie</a:t>
            </a:r>
            <a:endParaRPr lang="en-US" dirty="0"/>
          </a:p>
          <a:p>
            <a:pPr lvl="1"/>
            <a:endParaRPr lang="en-US" dirty="0"/>
          </a:p>
          <a:p>
            <a:pPr lvl="1"/>
            <a:r>
              <a:rPr lang="en-US" dirty="0" err="1"/>
              <a:t>Vaak</a:t>
            </a:r>
            <a:r>
              <a:rPr lang="en-US" dirty="0"/>
              <a:t> </a:t>
            </a:r>
            <a:r>
              <a:rPr lang="en-US" dirty="0" err="1"/>
              <a:t>spelen</a:t>
            </a:r>
            <a:r>
              <a:rPr lang="en-US" dirty="0"/>
              <a:t> </a:t>
            </a:r>
            <a:r>
              <a:rPr lang="en-US" dirty="0" err="1"/>
              <a:t>ook</a:t>
            </a:r>
            <a:r>
              <a:rPr lang="en-US" dirty="0"/>
              <a:t> </a:t>
            </a:r>
            <a:r>
              <a:rPr lang="en-US" dirty="0" err="1"/>
              <a:t>politiek-ideologische</a:t>
            </a:r>
            <a:r>
              <a:rPr lang="en-US" dirty="0"/>
              <a:t> </a:t>
            </a:r>
            <a:r>
              <a:rPr lang="en-US" dirty="0" err="1"/>
              <a:t>elementen</a:t>
            </a:r>
            <a:r>
              <a:rPr lang="en-US" dirty="0"/>
              <a:t> </a:t>
            </a:r>
          </a:p>
          <a:p>
            <a:pPr lvl="2"/>
            <a:r>
              <a:rPr lang="en-US" dirty="0"/>
              <a:t>Cf. </a:t>
            </a:r>
            <a:r>
              <a:rPr lang="en-US" dirty="0" err="1"/>
              <a:t>discussie</a:t>
            </a:r>
            <a:r>
              <a:rPr lang="en-US" dirty="0"/>
              <a:t> over </a:t>
            </a:r>
            <a:r>
              <a:rPr lang="en-US" dirty="0" err="1"/>
              <a:t>evolutietheorie</a:t>
            </a:r>
            <a:r>
              <a:rPr lang="en-US" dirty="0"/>
              <a:t> in </a:t>
            </a:r>
            <a:r>
              <a:rPr lang="en-US" dirty="0" smtClean="0"/>
              <a:t>VS </a:t>
            </a:r>
            <a:r>
              <a:rPr lang="en-US" dirty="0" err="1" smtClean="0"/>
              <a:t>en</a:t>
            </a:r>
            <a:r>
              <a:rPr lang="en-US" dirty="0" smtClean="0"/>
              <a:t> </a:t>
            </a:r>
            <a:r>
              <a:rPr lang="en-US" dirty="0" err="1" smtClean="0"/>
              <a:t>moslimlanden</a:t>
            </a:r>
            <a:endParaRPr lang="en-US" dirty="0"/>
          </a:p>
        </p:txBody>
      </p:sp>
    </p:spTree>
    <p:extLst>
      <p:ext uri="{BB962C8B-B14F-4D97-AF65-F5344CB8AC3E}">
        <p14:creationId xmlns:p14="http://schemas.microsoft.com/office/powerpoint/2010/main" val="868132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71400"/>
            <a:ext cx="5256359" cy="676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103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a:p>
        </p:txBody>
      </p:sp>
      <p:pic>
        <p:nvPicPr>
          <p:cNvPr id="2050" name="Picture 2" descr="C:\Users\ploobuyc\AppData\Local\Microsoft\Windows\Temporary Internet Files\Content.IE5\7A019421\20180220_145042_resiz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001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5208" y="0"/>
            <a:ext cx="3851920" cy="6847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6936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476672"/>
            <a:ext cx="8229600" cy="6192688"/>
          </a:xfrm>
        </p:spPr>
        <p:txBody>
          <a:bodyPr>
            <a:normAutofit fontScale="77500" lnSpcReduction="20000"/>
          </a:bodyPr>
          <a:lstStyle/>
          <a:p>
            <a:r>
              <a:rPr lang="nl-NL" dirty="0"/>
              <a:t>Het is een uitgemolken cliché (en in tegenstelling tot andere clichés is het niet eens waar) dat de wetenschap zich bezighoudt met hoe-vragen en dat alleen de theologie is toegerust om </a:t>
            </a:r>
            <a:r>
              <a:rPr lang="nl-NL" dirty="0" err="1"/>
              <a:t>waarom-vragen</a:t>
            </a:r>
            <a:r>
              <a:rPr lang="nl-NL" dirty="0"/>
              <a:t> te beantwoorden. […] Het kan best zijn dat er een paar werkelijk diepe en zinnige vragen zijn die voor altijd buiten het bereik van de wetenschap vallen. […] Maar als de wetenschap een of andere ultieme vraag niet kan beantwoorden, hoe komt iemand er dan op om te denken dat de vraag wel binnen het bereik van de godsdienst valt? […] Toch is het denkbaar dat hij (S.J. </a:t>
            </a:r>
            <a:r>
              <a:rPr lang="nl-NL" dirty="0" err="1"/>
              <a:t>Gould</a:t>
            </a:r>
            <a:r>
              <a:rPr lang="nl-NL" dirty="0"/>
              <a:t>) het echt meende met zijn wel erg kordate uitspraak dat de wetenschap hoegenaamd niets heeft te zeggen over het vraagstuk van het bestaan van God. ‘Wij bevestigen noch ontkennen die [Gods supervisie over de natuur]; als wetenschappers kunnen wij er gewoon geen uitspraken over doen.’ Dat klinkt als agnosticisme ten voeten uit. [...] Het impliceert dat de wetenschap niet eens uitspraken mag doen over de waarschijnlijkheid van Gods bestaan. Het is een opmerkelijk wijdverbreide denkfout … (</a:t>
            </a:r>
            <a:r>
              <a:rPr lang="nl-NL" dirty="0" err="1"/>
              <a:t>Dawkins</a:t>
            </a:r>
            <a:r>
              <a:rPr lang="nl-NL" dirty="0"/>
              <a:t> 2006: 66-8).</a:t>
            </a:r>
            <a:endParaRPr lang="en-US" dirty="0"/>
          </a:p>
          <a:p>
            <a:endParaRPr lang="en-US" dirty="0"/>
          </a:p>
        </p:txBody>
      </p:sp>
    </p:spTree>
    <p:extLst>
      <p:ext uri="{BB962C8B-B14F-4D97-AF65-F5344CB8AC3E}">
        <p14:creationId xmlns:p14="http://schemas.microsoft.com/office/powerpoint/2010/main" val="4022771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E11B5-6A47-4E7F-A560-88D8F0274350}"/>
              </a:ext>
            </a:extLst>
          </p:cNvPr>
          <p:cNvSpPr>
            <a:spLocks noGrp="1"/>
          </p:cNvSpPr>
          <p:nvPr>
            <p:ph idx="1"/>
          </p:nvPr>
        </p:nvSpPr>
        <p:spPr>
          <a:xfrm>
            <a:off x="457200" y="332656"/>
            <a:ext cx="8435280" cy="6336704"/>
          </a:xfrm>
        </p:spPr>
        <p:txBody>
          <a:bodyPr>
            <a:normAutofit fontScale="85000" lnSpcReduction="10000"/>
          </a:bodyPr>
          <a:lstStyle/>
          <a:p>
            <a:pPr marL="0" indent="0">
              <a:buNone/>
            </a:pPr>
            <a:r>
              <a:rPr lang="nl-BE" dirty="0"/>
              <a:t>Herman Philipse 1995, p. 74</a:t>
            </a:r>
          </a:p>
          <a:p>
            <a:pPr marL="0" indent="0">
              <a:buNone/>
            </a:pPr>
            <a:endParaRPr lang="nl-BE" dirty="0"/>
          </a:p>
          <a:p>
            <a:pPr marL="0" indent="0">
              <a:buNone/>
            </a:pPr>
            <a:r>
              <a:rPr lang="nl-BE" dirty="0"/>
              <a:t>“Ten slotte kan de gelovige/theoloog ontkennen dat zijn religie enige cognitieve of dogmatische inhoud heeft. Hij kan de overgeleverde godsdienstige teksten geheel symbolisch uitleggen en ze opvatten als morele aansporingen. De ‘verticale’ dimensie van zijn geloof verdwijnt nu in de ‘horizontale’. </a:t>
            </a:r>
            <a:r>
              <a:rPr lang="nl-BE" b="1" dirty="0"/>
              <a:t>Het probleem van deze strategie is dat de gelovige ophoudt gelovige te zijn. Wie niet letterlijk gelooft in het bestaan van een god, heeft religie in feite opgegeven</a:t>
            </a:r>
            <a:r>
              <a:rPr lang="nl-BE" dirty="0"/>
              <a:t>, zelfs als al wil hij dat niet bekennen. Ook dit is een vorm van religieuze suïcide. Bovendien, wat moeten we met God als symbool van de liefde, wanneer die God zijn eigen zoon laat kruisigen? De idee van de liefde is te mooi om haar te bezoedelen met het bloed van een mensenoffer.” </a:t>
            </a:r>
          </a:p>
        </p:txBody>
      </p:sp>
    </p:spTree>
    <p:extLst>
      <p:ext uri="{BB962C8B-B14F-4D97-AF65-F5344CB8AC3E}">
        <p14:creationId xmlns:p14="http://schemas.microsoft.com/office/powerpoint/2010/main" val="362623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E11B5-6A47-4E7F-A560-88D8F0274350}"/>
              </a:ext>
            </a:extLst>
          </p:cNvPr>
          <p:cNvSpPr>
            <a:spLocks noGrp="1"/>
          </p:cNvSpPr>
          <p:nvPr>
            <p:ph idx="1"/>
          </p:nvPr>
        </p:nvSpPr>
        <p:spPr>
          <a:xfrm>
            <a:off x="457200" y="332656"/>
            <a:ext cx="8229600" cy="5793507"/>
          </a:xfrm>
        </p:spPr>
        <p:txBody>
          <a:bodyPr>
            <a:normAutofit fontScale="92500" lnSpcReduction="20000"/>
          </a:bodyPr>
          <a:lstStyle/>
          <a:p>
            <a:pPr marL="0" indent="0">
              <a:buNone/>
            </a:pPr>
            <a:r>
              <a:rPr lang="nl-BE" dirty="0"/>
              <a:t>Herman Philipse 1995, p. 61, 75</a:t>
            </a:r>
          </a:p>
          <a:p>
            <a:pPr marL="0" indent="0">
              <a:buNone/>
            </a:pPr>
            <a:endParaRPr lang="nl-BE" dirty="0"/>
          </a:p>
          <a:p>
            <a:pPr marL="0" indent="0">
              <a:buNone/>
            </a:pPr>
            <a:r>
              <a:rPr lang="nl-BE" dirty="0"/>
              <a:t>“de moderne gelovige zwalkt heen en weer tussen een halfbakken ‘symbolische’ aanvaarding van traditionele dogma’s en een semantisch atheïsme dat hij zichzelf niet wil bekennen.”</a:t>
            </a:r>
          </a:p>
          <a:p>
            <a:pPr marL="0" indent="0">
              <a:buNone/>
            </a:pPr>
            <a:endParaRPr lang="nl-BE" dirty="0"/>
          </a:p>
          <a:p>
            <a:pPr marL="0" indent="0">
              <a:buNone/>
            </a:pPr>
            <a:r>
              <a:rPr lang="nl-BE" b="1" dirty="0"/>
              <a:t>Disjunctief atheïsme</a:t>
            </a:r>
            <a:r>
              <a:rPr lang="nl-BE" dirty="0"/>
              <a:t>: “Ofwel het woord ‘God’ heeft geen betekenis. Dan volgt semantisch atheïsme. Ofwel het woord krijgt een beschrijvende inhoud. In dat geval is de religieuze hypothese dat God bestaat veel minder aannemelijk dan een wetenschappelijke verklaring van religie.”</a:t>
            </a:r>
          </a:p>
        </p:txBody>
      </p:sp>
    </p:spTree>
    <p:extLst>
      <p:ext uri="{BB962C8B-B14F-4D97-AF65-F5344CB8AC3E}">
        <p14:creationId xmlns:p14="http://schemas.microsoft.com/office/powerpoint/2010/main" val="579134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a:t>Het (on)gelijk van Wittgenstein</a:t>
            </a:r>
            <a:endParaRPr lang="en-US" dirty="0"/>
          </a:p>
        </p:txBody>
      </p:sp>
      <p:sp>
        <p:nvSpPr>
          <p:cNvPr id="3" name="Content Placeholder 2"/>
          <p:cNvSpPr>
            <a:spLocks noGrp="1"/>
          </p:cNvSpPr>
          <p:nvPr>
            <p:ph idx="1"/>
          </p:nvPr>
        </p:nvSpPr>
        <p:spPr/>
        <p:txBody>
          <a:bodyPr>
            <a:normAutofit lnSpcReduction="10000"/>
          </a:bodyPr>
          <a:lstStyle/>
          <a:p>
            <a:pPr>
              <a:buFontTx/>
              <a:buNone/>
            </a:pPr>
            <a:r>
              <a:rPr lang="nl-BE" altLang="en-US" dirty="0"/>
              <a:t>S.J. </a:t>
            </a:r>
            <a:r>
              <a:rPr lang="nl-BE" altLang="en-US" dirty="0" err="1"/>
              <a:t>Gould</a:t>
            </a:r>
            <a:r>
              <a:rPr lang="nl-BE" altLang="en-US" dirty="0"/>
              <a:t>: Principe van NOMA </a:t>
            </a:r>
            <a:r>
              <a:rPr lang="nl-BE" altLang="en-US" sz="2000" dirty="0"/>
              <a:t>(</a:t>
            </a:r>
            <a:r>
              <a:rPr lang="nl-BE" altLang="en-US" sz="2000" dirty="0" err="1"/>
              <a:t>Nonoverlapping</a:t>
            </a:r>
            <a:r>
              <a:rPr lang="nl-BE" altLang="en-US" sz="2000" dirty="0"/>
              <a:t> </a:t>
            </a:r>
            <a:r>
              <a:rPr lang="nl-BE" altLang="en-US" sz="2000" dirty="0" err="1"/>
              <a:t>magisteria</a:t>
            </a:r>
            <a:r>
              <a:rPr lang="nl-BE" altLang="en-US" sz="2000" dirty="0"/>
              <a:t>)</a:t>
            </a:r>
          </a:p>
          <a:p>
            <a:endParaRPr lang="nl-BE" altLang="en-US" sz="2000" dirty="0"/>
          </a:p>
          <a:p>
            <a:endParaRPr lang="nl-BE" altLang="en-US" sz="2000" dirty="0"/>
          </a:p>
          <a:p>
            <a:endParaRPr lang="nl-BE" altLang="en-US" sz="2000" dirty="0"/>
          </a:p>
          <a:p>
            <a:endParaRPr lang="nl-BE" altLang="en-US" sz="2000" dirty="0"/>
          </a:p>
          <a:p>
            <a:endParaRPr lang="nl-BE" altLang="en-US" sz="2000" dirty="0"/>
          </a:p>
          <a:p>
            <a:endParaRPr lang="nl-BE" altLang="en-US" sz="2000" dirty="0"/>
          </a:p>
          <a:p>
            <a:pPr>
              <a:buFontTx/>
              <a:buNone/>
            </a:pPr>
            <a:r>
              <a:rPr lang="nl-BE" altLang="en-US" dirty="0"/>
              <a:t>R. </a:t>
            </a:r>
            <a:r>
              <a:rPr lang="nl-BE" altLang="en-US" dirty="0" err="1"/>
              <a:t>Dawkins</a:t>
            </a:r>
            <a:r>
              <a:rPr lang="nl-BE" altLang="en-US" dirty="0"/>
              <a:t>			ID, creationisme</a:t>
            </a:r>
          </a:p>
          <a:p>
            <a:pPr>
              <a:buFontTx/>
              <a:buNone/>
            </a:pPr>
            <a:r>
              <a:rPr lang="nl-BE" altLang="en-US" dirty="0"/>
              <a:t>H. Philipse</a:t>
            </a:r>
          </a:p>
          <a:p>
            <a:pPr>
              <a:buFontTx/>
              <a:buNone/>
            </a:pPr>
            <a:r>
              <a:rPr lang="nl-BE" altLang="en-US" dirty="0"/>
              <a:t>D. </a:t>
            </a:r>
            <a:r>
              <a:rPr lang="nl-BE" altLang="en-US" dirty="0" err="1"/>
              <a:t>Dennett</a:t>
            </a:r>
            <a:endParaRPr lang="nl-BE" altLang="en-US" dirty="0"/>
          </a:p>
          <a:p>
            <a:endParaRPr lang="en-US" dirty="0"/>
          </a:p>
        </p:txBody>
      </p:sp>
      <p:sp>
        <p:nvSpPr>
          <p:cNvPr id="5" name="Up-Down Arrow 4"/>
          <p:cNvSpPr/>
          <p:nvPr/>
        </p:nvSpPr>
        <p:spPr>
          <a:xfrm>
            <a:off x="1259632" y="2852936"/>
            <a:ext cx="484632" cy="121615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Down Arrow 5"/>
          <p:cNvSpPr/>
          <p:nvPr/>
        </p:nvSpPr>
        <p:spPr>
          <a:xfrm>
            <a:off x="6156176" y="2817297"/>
            <a:ext cx="484632" cy="121615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Right Arrow 6"/>
          <p:cNvSpPr/>
          <p:nvPr/>
        </p:nvSpPr>
        <p:spPr>
          <a:xfrm>
            <a:off x="2699792" y="4825636"/>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372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7200-6A4D-6714-3B7B-B3B0C8EE94B5}"/>
              </a:ext>
            </a:extLst>
          </p:cNvPr>
          <p:cNvSpPr>
            <a:spLocks noGrp="1"/>
          </p:cNvSpPr>
          <p:nvPr>
            <p:ph type="title"/>
          </p:nvPr>
        </p:nvSpPr>
        <p:spPr/>
        <p:txBody>
          <a:bodyPr>
            <a:normAutofit/>
          </a:bodyPr>
          <a:lstStyle/>
          <a:p>
            <a:r>
              <a:rPr lang="nl-NL" sz="4400" dirty="0">
                <a:solidFill>
                  <a:srgbClr val="C00000"/>
                </a:solidFill>
              </a:rPr>
              <a:t>Hamlet without the Prince… </a:t>
            </a:r>
            <a:endParaRPr lang="nl-BE" dirty="0"/>
          </a:p>
        </p:txBody>
      </p:sp>
      <p:sp>
        <p:nvSpPr>
          <p:cNvPr id="3" name="Content Placeholder 2">
            <a:extLst>
              <a:ext uri="{FF2B5EF4-FFF2-40B4-BE49-F238E27FC236}">
                <a16:creationId xmlns:a16="http://schemas.microsoft.com/office/drawing/2014/main" id="{4679AC45-6F0D-BF55-E00B-735CBAA574EC}"/>
              </a:ext>
            </a:extLst>
          </p:cNvPr>
          <p:cNvSpPr>
            <a:spLocks noGrp="1"/>
          </p:cNvSpPr>
          <p:nvPr>
            <p:ph idx="1"/>
          </p:nvPr>
        </p:nvSpPr>
        <p:spPr>
          <a:xfrm>
            <a:off x="457200" y="1340768"/>
            <a:ext cx="8229600" cy="4785395"/>
          </a:xfrm>
        </p:spPr>
        <p:txBody>
          <a:bodyPr>
            <a:normAutofit fontScale="85000" lnSpcReduction="10000"/>
          </a:bodyPr>
          <a:lstStyle/>
          <a:p>
            <a:r>
              <a:rPr lang="nl-NL" dirty="0"/>
              <a:t>is een religieuze houding zonder geloofs</a:t>
            </a:r>
            <a:r>
              <a:rPr lang="nl-NL" u="sng" dirty="0"/>
              <a:t>overtuiging</a:t>
            </a:r>
            <a:r>
              <a:rPr lang="nl-NL" dirty="0"/>
              <a:t> over een transcendente werkelijkheid </a:t>
            </a:r>
            <a:r>
              <a:rPr lang="nl-NL" u="sng" dirty="0"/>
              <a:t>niet als een toneel zonder hoofdrolspeler</a:t>
            </a:r>
            <a:r>
              <a:rPr lang="nl-NL" dirty="0"/>
              <a:t>?</a:t>
            </a:r>
          </a:p>
          <a:p>
            <a:pPr lvl="1"/>
            <a:r>
              <a:rPr lang="nl-NL" dirty="0"/>
              <a:t>NOMA laat geen wonderen, openbaring, descriptief taalgebruik toe…</a:t>
            </a:r>
          </a:p>
          <a:p>
            <a:pPr lvl="1"/>
            <a:r>
              <a:rPr lang="nl-NL" dirty="0"/>
              <a:t>“would-be gelovigen”, “semantisch atheïsme”</a:t>
            </a:r>
          </a:p>
          <a:p>
            <a:endParaRPr lang="nl-NL" dirty="0"/>
          </a:p>
          <a:p>
            <a:r>
              <a:rPr lang="nl-NL" dirty="0"/>
              <a:t>Werd/wordt religie beleefd zoals NOMA het voorschrijft? </a:t>
            </a:r>
          </a:p>
          <a:p>
            <a:endParaRPr lang="nl-NL" dirty="0"/>
          </a:p>
          <a:p>
            <a:r>
              <a:rPr lang="nl-NL" dirty="0"/>
              <a:t>Heeft NOMA-religie een toekomst? </a:t>
            </a:r>
          </a:p>
          <a:p>
            <a:endParaRPr lang="nl-BE" dirty="0"/>
          </a:p>
        </p:txBody>
      </p:sp>
    </p:spTree>
    <p:extLst>
      <p:ext uri="{BB962C8B-B14F-4D97-AF65-F5344CB8AC3E}">
        <p14:creationId xmlns:p14="http://schemas.microsoft.com/office/powerpoint/2010/main" val="3448920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CDCA-5083-7AEC-354C-C52A3CBC9A01}"/>
              </a:ext>
            </a:extLst>
          </p:cNvPr>
          <p:cNvSpPr>
            <a:spLocks noGrp="1"/>
          </p:cNvSpPr>
          <p:nvPr>
            <p:ph type="title"/>
          </p:nvPr>
        </p:nvSpPr>
        <p:spPr/>
        <p:txBody>
          <a:bodyPr/>
          <a:lstStyle/>
          <a:p>
            <a:r>
              <a:rPr lang="nl-BE" dirty="0"/>
              <a:t>Dovemansgesprek? </a:t>
            </a:r>
          </a:p>
        </p:txBody>
      </p:sp>
      <p:sp>
        <p:nvSpPr>
          <p:cNvPr id="3" name="Content Placeholder 2">
            <a:extLst>
              <a:ext uri="{FF2B5EF4-FFF2-40B4-BE49-F238E27FC236}">
                <a16:creationId xmlns:a16="http://schemas.microsoft.com/office/drawing/2014/main" id="{07E2DCB5-09DD-A056-B07B-37400DF68C80}"/>
              </a:ext>
            </a:extLst>
          </p:cNvPr>
          <p:cNvSpPr>
            <a:spLocks noGrp="1"/>
          </p:cNvSpPr>
          <p:nvPr>
            <p:ph idx="1"/>
          </p:nvPr>
        </p:nvSpPr>
        <p:spPr>
          <a:xfrm>
            <a:off x="457200" y="1772816"/>
            <a:ext cx="8229600" cy="4353347"/>
          </a:xfrm>
        </p:spPr>
        <p:txBody>
          <a:bodyPr/>
          <a:lstStyle/>
          <a:p>
            <a:r>
              <a:rPr lang="nl-NL" dirty="0"/>
              <a:t>DEF 1: religie = poging om de werkelijkheid te verklaren (opvattingen) → dan is religie een concurrent van de wetenschap. </a:t>
            </a:r>
          </a:p>
          <a:p>
            <a:pPr lvl="1"/>
            <a:endParaRPr lang="nl-NL" dirty="0"/>
          </a:p>
          <a:p>
            <a:r>
              <a:rPr lang="nl-NL" dirty="0"/>
              <a:t>DEF 2: religie = zingevingsysteem (attitudes) → dan NOMA</a:t>
            </a:r>
          </a:p>
          <a:p>
            <a:endParaRPr lang="nl-BE" dirty="0"/>
          </a:p>
        </p:txBody>
      </p:sp>
    </p:spTree>
    <p:extLst>
      <p:ext uri="{BB962C8B-B14F-4D97-AF65-F5344CB8AC3E}">
        <p14:creationId xmlns:p14="http://schemas.microsoft.com/office/powerpoint/2010/main" val="994028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698B-F84C-C757-30DC-46CFD0E701D9}"/>
              </a:ext>
            </a:extLst>
          </p:cNvPr>
          <p:cNvSpPr>
            <a:spLocks noGrp="1"/>
          </p:cNvSpPr>
          <p:nvPr>
            <p:ph type="title"/>
          </p:nvPr>
        </p:nvSpPr>
        <p:spPr/>
        <p:txBody>
          <a:bodyPr/>
          <a:lstStyle/>
          <a:p>
            <a:r>
              <a:rPr lang="nl-NL" i="1" dirty="0"/>
              <a:t>Togetherness-posities</a:t>
            </a:r>
            <a:r>
              <a:rPr lang="nl-NL" dirty="0"/>
              <a:t> </a:t>
            </a:r>
            <a:endParaRPr lang="nl-BE" dirty="0"/>
          </a:p>
        </p:txBody>
      </p:sp>
      <p:sp>
        <p:nvSpPr>
          <p:cNvPr id="3" name="Content Placeholder 2">
            <a:extLst>
              <a:ext uri="{FF2B5EF4-FFF2-40B4-BE49-F238E27FC236}">
                <a16:creationId xmlns:a16="http://schemas.microsoft.com/office/drawing/2014/main" id="{DD896C4F-3575-52B2-9575-DE1526CC8F10}"/>
              </a:ext>
            </a:extLst>
          </p:cNvPr>
          <p:cNvSpPr>
            <a:spLocks noGrp="1"/>
          </p:cNvSpPr>
          <p:nvPr>
            <p:ph idx="1"/>
          </p:nvPr>
        </p:nvSpPr>
        <p:spPr/>
        <p:txBody>
          <a:bodyPr>
            <a:normAutofit fontScale="92500" lnSpcReduction="20000"/>
          </a:bodyPr>
          <a:lstStyle/>
          <a:p>
            <a:r>
              <a:rPr lang="nl-BE" dirty="0"/>
              <a:t>Dialoog en harmoniemodel</a:t>
            </a:r>
          </a:p>
          <a:p>
            <a:r>
              <a:rPr lang="nl-NL" dirty="0"/>
              <a:t>Mirakels van de Koran</a:t>
            </a:r>
          </a:p>
          <a:p>
            <a:r>
              <a:rPr lang="nl-NL" dirty="0"/>
              <a:t>Thomas van Aquino – Averroës</a:t>
            </a:r>
          </a:p>
          <a:p>
            <a:r>
              <a:rPr lang="nl-NL" b="1" dirty="0"/>
              <a:t>Natuurlijke theolologie, Design-argument</a:t>
            </a:r>
          </a:p>
          <a:p>
            <a:pPr lvl="1"/>
            <a:r>
              <a:rPr lang="nl-NL" dirty="0"/>
              <a:t>17</a:t>
            </a:r>
            <a:r>
              <a:rPr lang="nl-NL" baseline="30000" dirty="0"/>
              <a:t>de</a:t>
            </a:r>
            <a:r>
              <a:rPr lang="nl-NL" dirty="0"/>
              <a:t> eeuw, deïsme</a:t>
            </a:r>
          </a:p>
          <a:p>
            <a:pPr lvl="1"/>
            <a:r>
              <a:rPr lang="nl-NL" dirty="0"/>
              <a:t>Intelligent Design </a:t>
            </a:r>
          </a:p>
          <a:p>
            <a:pPr lvl="2"/>
            <a:r>
              <a:rPr lang="nl-NL" dirty="0"/>
              <a:t>Onreduceerbare complexiteit</a:t>
            </a:r>
          </a:p>
          <a:p>
            <a:pPr lvl="2"/>
            <a:r>
              <a:rPr lang="nl-NL" dirty="0"/>
              <a:t>Fine-tuning argument</a:t>
            </a:r>
          </a:p>
          <a:p>
            <a:pPr lvl="2"/>
            <a:r>
              <a:rPr lang="nl-NL" dirty="0"/>
              <a:t>Moraal</a:t>
            </a:r>
          </a:p>
          <a:p>
            <a:pPr lvl="2"/>
            <a:endParaRPr lang="nl-NL" dirty="0"/>
          </a:p>
          <a:p>
            <a:pPr lvl="1"/>
            <a:r>
              <a:rPr lang="nl-NL" dirty="0"/>
              <a:t>Cf. </a:t>
            </a:r>
            <a:r>
              <a:rPr lang="nl-NL" i="1" dirty="0"/>
              <a:t>Les 4 &amp; Hoofdstuk 5</a:t>
            </a:r>
          </a:p>
          <a:p>
            <a:pPr lvl="2"/>
            <a:endParaRPr lang="nl-NL" dirty="0"/>
          </a:p>
          <a:p>
            <a:endParaRPr lang="nl-NL" dirty="0"/>
          </a:p>
          <a:p>
            <a:endParaRPr lang="nl-BE" dirty="0"/>
          </a:p>
          <a:p>
            <a:endParaRPr lang="nl-BE" dirty="0"/>
          </a:p>
        </p:txBody>
      </p:sp>
    </p:spTree>
    <p:extLst>
      <p:ext uri="{BB962C8B-B14F-4D97-AF65-F5344CB8AC3E}">
        <p14:creationId xmlns:p14="http://schemas.microsoft.com/office/powerpoint/2010/main" val="3453966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pic>
        <p:nvPicPr>
          <p:cNvPr id="4" name="Afbeelding 3"/>
          <p:cNvPicPr>
            <a:picLocks noChangeAspect="1"/>
          </p:cNvPicPr>
          <p:nvPr/>
        </p:nvPicPr>
        <p:blipFill>
          <a:blip r:embed="rId2"/>
          <a:stretch>
            <a:fillRect/>
          </a:stretch>
        </p:blipFill>
        <p:spPr>
          <a:xfrm>
            <a:off x="755576" y="116632"/>
            <a:ext cx="2988935" cy="6642076"/>
          </a:xfrm>
          <a:prstGeom prst="rect">
            <a:avLst/>
          </a:prstGeom>
        </p:spPr>
      </p:pic>
      <p:sp>
        <p:nvSpPr>
          <p:cNvPr id="5" name="Tekstvak 4"/>
          <p:cNvSpPr txBox="1"/>
          <p:nvPr/>
        </p:nvSpPr>
        <p:spPr>
          <a:xfrm>
            <a:off x="4426514" y="5293062"/>
            <a:ext cx="4464496" cy="1015663"/>
          </a:xfrm>
          <a:prstGeom prst="rect">
            <a:avLst/>
          </a:prstGeom>
          <a:noFill/>
        </p:spPr>
        <p:txBody>
          <a:bodyPr wrap="square" rtlCol="0">
            <a:spAutoFit/>
          </a:bodyPr>
          <a:lstStyle/>
          <a:p>
            <a:r>
              <a:rPr lang="nl-BE" sz="1200" dirty="0">
                <a:hlinkClick r:id="rId3"/>
              </a:rPr>
              <a:t>https://</a:t>
            </a:r>
            <a:r>
              <a:rPr lang="nl-BE" sz="1200" dirty="0" smtClean="0">
                <a:hlinkClick r:id="rId3"/>
              </a:rPr>
              <a:t>x.com/NPORadio1/status/1708897633492693141?s=20</a:t>
            </a:r>
            <a:r>
              <a:rPr lang="nl-BE" sz="1200" dirty="0" smtClean="0"/>
              <a:t> </a:t>
            </a:r>
          </a:p>
          <a:p>
            <a:endParaRPr lang="nl-BE" sz="1200" dirty="0"/>
          </a:p>
          <a:p>
            <a:r>
              <a:rPr lang="nl-BE" sz="1200" dirty="0" smtClean="0">
                <a:hlinkClick r:id="rId4"/>
              </a:rPr>
              <a:t>https</a:t>
            </a:r>
            <a:r>
              <a:rPr lang="nl-BE" sz="1200" dirty="0">
                <a:hlinkClick r:id="rId4"/>
              </a:rPr>
              <a:t>://</a:t>
            </a:r>
            <a:r>
              <a:rPr lang="nl-BE" sz="1200" dirty="0" smtClean="0">
                <a:hlinkClick r:id="rId4"/>
              </a:rPr>
              <a:t>www.nporadio1.nl/podcasts/de-ongelooflijke-podcast/96633/160-de-waarheid-staat-onder-druk-het-vooruitgangsgeloof-van-rob-wijnberg-van-de-correspondent</a:t>
            </a:r>
            <a:r>
              <a:rPr lang="nl-BE" sz="1200" dirty="0" smtClean="0"/>
              <a:t> </a:t>
            </a:r>
            <a:endParaRPr lang="nl-BE" sz="1200" dirty="0"/>
          </a:p>
        </p:txBody>
      </p:sp>
      <p:pic>
        <p:nvPicPr>
          <p:cNvPr id="1026" name="Picture 2" descr="Voor ieder wat waars | Rob Wijnberg | Wetenschapsfilosofie | 9789493254015  | Standaard Boekhandel"/>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220072" y="599703"/>
            <a:ext cx="2791736" cy="420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698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698B-F84C-C757-30DC-46CFD0E701D9}"/>
              </a:ext>
            </a:extLst>
          </p:cNvPr>
          <p:cNvSpPr>
            <a:spLocks noGrp="1"/>
          </p:cNvSpPr>
          <p:nvPr>
            <p:ph type="title"/>
          </p:nvPr>
        </p:nvSpPr>
        <p:spPr/>
        <p:txBody>
          <a:bodyPr/>
          <a:lstStyle/>
          <a:p>
            <a:r>
              <a:rPr lang="nl-NL" i="1" dirty="0"/>
              <a:t>Togetherness-posities</a:t>
            </a:r>
            <a:r>
              <a:rPr lang="nl-NL" dirty="0"/>
              <a:t> </a:t>
            </a:r>
            <a:endParaRPr lang="nl-BE" dirty="0"/>
          </a:p>
        </p:txBody>
      </p:sp>
      <p:sp>
        <p:nvSpPr>
          <p:cNvPr id="3" name="Content Placeholder 2">
            <a:extLst>
              <a:ext uri="{FF2B5EF4-FFF2-40B4-BE49-F238E27FC236}">
                <a16:creationId xmlns:a16="http://schemas.microsoft.com/office/drawing/2014/main" id="{DD896C4F-3575-52B2-9575-DE1526CC8F10}"/>
              </a:ext>
            </a:extLst>
          </p:cNvPr>
          <p:cNvSpPr>
            <a:spLocks noGrp="1"/>
          </p:cNvSpPr>
          <p:nvPr>
            <p:ph idx="1"/>
          </p:nvPr>
        </p:nvSpPr>
        <p:spPr/>
        <p:txBody>
          <a:bodyPr/>
          <a:lstStyle/>
          <a:p>
            <a:r>
              <a:rPr lang="nl-BE" b="1" dirty="0"/>
              <a:t>Dialoog en harmoniemodel</a:t>
            </a:r>
          </a:p>
          <a:p>
            <a:pPr lvl="1"/>
            <a:r>
              <a:rPr lang="nl-BE" dirty="0"/>
              <a:t>Zygon, Templeton Foundation, I. Barbour...</a:t>
            </a:r>
          </a:p>
          <a:p>
            <a:pPr lvl="1"/>
            <a:r>
              <a:rPr lang="nl-NL" i="1" dirty="0"/>
              <a:t>Process theology</a:t>
            </a:r>
            <a:r>
              <a:rPr lang="nl-BE" dirty="0"/>
              <a:t>, Panentheïsme</a:t>
            </a:r>
          </a:p>
          <a:p>
            <a:pPr lvl="2"/>
            <a:r>
              <a:rPr lang="nl-BE" dirty="0"/>
              <a:t>Whitehead, Hartshorne</a:t>
            </a:r>
          </a:p>
          <a:p>
            <a:pPr lvl="1"/>
            <a:r>
              <a:rPr lang="nl-NL" dirty="0"/>
              <a:t>Teilhard de Chardin</a:t>
            </a:r>
          </a:p>
          <a:p>
            <a:pPr lvl="1"/>
            <a:endParaRPr lang="nl-BE" dirty="0"/>
          </a:p>
        </p:txBody>
      </p:sp>
    </p:spTree>
    <p:extLst>
      <p:ext uri="{BB962C8B-B14F-4D97-AF65-F5344CB8AC3E}">
        <p14:creationId xmlns:p14="http://schemas.microsoft.com/office/powerpoint/2010/main" val="3827427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D713-6BA4-43FF-B4C2-1498FB708D6A}"/>
              </a:ext>
            </a:extLst>
          </p:cNvPr>
          <p:cNvSpPr>
            <a:spLocks noGrp="1"/>
          </p:cNvSpPr>
          <p:nvPr>
            <p:ph type="title"/>
          </p:nvPr>
        </p:nvSpPr>
        <p:spPr/>
        <p:txBody>
          <a:bodyPr/>
          <a:lstStyle/>
          <a:p>
            <a:endParaRPr lang="nl-BE"/>
          </a:p>
        </p:txBody>
      </p:sp>
      <p:pic>
        <p:nvPicPr>
          <p:cNvPr id="5" name="Picture 4">
            <a:extLst>
              <a:ext uri="{FF2B5EF4-FFF2-40B4-BE49-F238E27FC236}">
                <a16:creationId xmlns:a16="http://schemas.microsoft.com/office/drawing/2014/main" id="{C727FB26-8B09-4B11-8CBE-2F73D063D4B3}"/>
              </a:ext>
            </a:extLst>
          </p:cNvPr>
          <p:cNvPicPr>
            <a:picLocks noChangeAspect="1"/>
          </p:cNvPicPr>
          <p:nvPr/>
        </p:nvPicPr>
        <p:blipFill>
          <a:blip r:embed="rId2"/>
          <a:stretch>
            <a:fillRect/>
          </a:stretch>
        </p:blipFill>
        <p:spPr>
          <a:xfrm>
            <a:off x="107504" y="3429000"/>
            <a:ext cx="4572000" cy="3429000"/>
          </a:xfrm>
          <a:prstGeom prst="rect">
            <a:avLst/>
          </a:prstGeom>
        </p:spPr>
      </p:pic>
      <p:pic>
        <p:nvPicPr>
          <p:cNvPr id="6" name="Picture 5">
            <a:extLst>
              <a:ext uri="{FF2B5EF4-FFF2-40B4-BE49-F238E27FC236}">
                <a16:creationId xmlns:a16="http://schemas.microsoft.com/office/drawing/2014/main" id="{9563B4CF-9260-43D8-AA40-AE8DE7133418}"/>
              </a:ext>
            </a:extLst>
          </p:cNvPr>
          <p:cNvPicPr>
            <a:picLocks noChangeAspect="1"/>
          </p:cNvPicPr>
          <p:nvPr/>
        </p:nvPicPr>
        <p:blipFill>
          <a:blip r:embed="rId3"/>
          <a:stretch>
            <a:fillRect/>
          </a:stretch>
        </p:blipFill>
        <p:spPr>
          <a:xfrm>
            <a:off x="3563888" y="12080"/>
            <a:ext cx="5580112" cy="3720075"/>
          </a:xfrm>
          <a:prstGeom prst="rect">
            <a:avLst/>
          </a:prstGeom>
        </p:spPr>
      </p:pic>
      <p:pic>
        <p:nvPicPr>
          <p:cNvPr id="7" name="Picture 6">
            <a:extLst>
              <a:ext uri="{FF2B5EF4-FFF2-40B4-BE49-F238E27FC236}">
                <a16:creationId xmlns:a16="http://schemas.microsoft.com/office/drawing/2014/main" id="{7AA196BA-3EA0-4E6D-851A-41B4A9E4CD43}"/>
              </a:ext>
            </a:extLst>
          </p:cNvPr>
          <p:cNvPicPr>
            <a:picLocks noChangeAspect="1"/>
          </p:cNvPicPr>
          <p:nvPr/>
        </p:nvPicPr>
        <p:blipFill>
          <a:blip r:embed="rId4"/>
          <a:stretch>
            <a:fillRect/>
          </a:stretch>
        </p:blipFill>
        <p:spPr>
          <a:xfrm>
            <a:off x="205476" y="90753"/>
            <a:ext cx="2188028" cy="2836333"/>
          </a:xfrm>
          <a:prstGeom prst="rect">
            <a:avLst/>
          </a:prstGeom>
        </p:spPr>
      </p:pic>
      <p:sp>
        <p:nvSpPr>
          <p:cNvPr id="8" name="Rectangle 7">
            <a:extLst>
              <a:ext uri="{FF2B5EF4-FFF2-40B4-BE49-F238E27FC236}">
                <a16:creationId xmlns:a16="http://schemas.microsoft.com/office/drawing/2014/main" id="{5DA591C7-A8F1-4A25-B045-AC06935C34DE}"/>
              </a:ext>
            </a:extLst>
          </p:cNvPr>
          <p:cNvSpPr/>
          <p:nvPr/>
        </p:nvSpPr>
        <p:spPr>
          <a:xfrm>
            <a:off x="4932040" y="3916040"/>
            <a:ext cx="4104456" cy="1754326"/>
          </a:xfrm>
          <a:prstGeom prst="rect">
            <a:avLst/>
          </a:prstGeom>
        </p:spPr>
        <p:txBody>
          <a:bodyPr wrap="square">
            <a:spAutoFit/>
          </a:bodyPr>
          <a:lstStyle/>
          <a:p>
            <a:r>
              <a:rPr lang="nl-BE" b="1" dirty="0"/>
              <a:t>Pierre Teilhard de Chardin </a:t>
            </a:r>
            <a:r>
              <a:rPr lang="nl-BE" dirty="0"/>
              <a:t>(1881 – 1955)</a:t>
            </a:r>
          </a:p>
          <a:p>
            <a:r>
              <a:rPr lang="nl-BE" dirty="0"/>
              <a:t>Franse paleontoloog, jezuïet en theoloog wiens werk in het teken stond van zijn behoefte het christelijk geloof in overeenstemming te brengen met de evolutietheorie.</a:t>
            </a:r>
          </a:p>
        </p:txBody>
      </p:sp>
    </p:spTree>
    <p:extLst>
      <p:ext uri="{BB962C8B-B14F-4D97-AF65-F5344CB8AC3E}">
        <p14:creationId xmlns:p14="http://schemas.microsoft.com/office/powerpoint/2010/main" val="3882707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698B-F84C-C757-30DC-46CFD0E701D9}"/>
              </a:ext>
            </a:extLst>
          </p:cNvPr>
          <p:cNvSpPr>
            <a:spLocks noGrp="1"/>
          </p:cNvSpPr>
          <p:nvPr>
            <p:ph type="title"/>
          </p:nvPr>
        </p:nvSpPr>
        <p:spPr/>
        <p:txBody>
          <a:bodyPr/>
          <a:lstStyle/>
          <a:p>
            <a:r>
              <a:rPr lang="nl-NL" i="1" dirty="0"/>
              <a:t>Togetherness-posities</a:t>
            </a:r>
            <a:r>
              <a:rPr lang="nl-NL" dirty="0"/>
              <a:t> </a:t>
            </a:r>
            <a:endParaRPr lang="nl-BE" dirty="0"/>
          </a:p>
        </p:txBody>
      </p:sp>
      <p:sp>
        <p:nvSpPr>
          <p:cNvPr id="3" name="Content Placeholder 2">
            <a:extLst>
              <a:ext uri="{FF2B5EF4-FFF2-40B4-BE49-F238E27FC236}">
                <a16:creationId xmlns:a16="http://schemas.microsoft.com/office/drawing/2014/main" id="{DD896C4F-3575-52B2-9575-DE1526CC8F10}"/>
              </a:ext>
            </a:extLst>
          </p:cNvPr>
          <p:cNvSpPr>
            <a:spLocks noGrp="1"/>
          </p:cNvSpPr>
          <p:nvPr>
            <p:ph idx="1"/>
          </p:nvPr>
        </p:nvSpPr>
        <p:spPr/>
        <p:txBody>
          <a:bodyPr/>
          <a:lstStyle/>
          <a:p>
            <a:r>
              <a:rPr lang="nl-BE" dirty="0"/>
              <a:t>Dialoog en harmoniemodel</a:t>
            </a:r>
          </a:p>
          <a:p>
            <a:endParaRPr lang="nl-NL" dirty="0"/>
          </a:p>
          <a:p>
            <a:r>
              <a:rPr lang="nl-NL" b="1" dirty="0"/>
              <a:t>Mirakels van de Koran</a:t>
            </a:r>
          </a:p>
          <a:p>
            <a:pPr lvl="1"/>
            <a:r>
              <a:rPr lang="nl-NL" dirty="0"/>
              <a:t>Maurice Bucaille (1920-1998)</a:t>
            </a:r>
          </a:p>
          <a:p>
            <a:pPr lvl="1"/>
            <a:r>
              <a:rPr lang="nl-NL" dirty="0"/>
              <a:t>Said Nurci (1877-1960) </a:t>
            </a:r>
          </a:p>
          <a:p>
            <a:pPr lvl="1"/>
            <a:endParaRPr lang="nl-NL" dirty="0"/>
          </a:p>
          <a:p>
            <a:pPr lvl="1"/>
            <a:r>
              <a:rPr lang="nl-NL" dirty="0"/>
              <a:t>Websites: miracles of the Quran</a:t>
            </a:r>
          </a:p>
          <a:p>
            <a:pPr lvl="1"/>
            <a:endParaRPr lang="nl-BE" dirty="0"/>
          </a:p>
        </p:txBody>
      </p:sp>
    </p:spTree>
    <p:extLst>
      <p:ext uri="{BB962C8B-B14F-4D97-AF65-F5344CB8AC3E}">
        <p14:creationId xmlns:p14="http://schemas.microsoft.com/office/powerpoint/2010/main" val="3696847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60648"/>
            <a:ext cx="3929408"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hthoek 4"/>
          <p:cNvSpPr/>
          <p:nvPr/>
        </p:nvSpPr>
        <p:spPr>
          <a:xfrm>
            <a:off x="4355976" y="5991671"/>
            <a:ext cx="4572000" cy="923330"/>
          </a:xfrm>
          <a:prstGeom prst="rect">
            <a:avLst/>
          </a:prstGeom>
        </p:spPr>
        <p:txBody>
          <a:bodyPr>
            <a:spAutoFit/>
          </a:bodyPr>
          <a:lstStyle/>
          <a:p>
            <a:r>
              <a:rPr lang="fr-FR" dirty="0"/>
              <a:t>La Bible, le Coran et la Science : Les Écritures Saintes examinées à la lumière des connaissances modernes, Seghers 1976</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620688"/>
            <a:ext cx="3194359" cy="52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363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753600" cy="727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395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1F2AF-308B-484A-BF50-ECEA0EAB9592}"/>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18C3A7E2-F515-4457-944F-E2447BF9B02E}"/>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AD07523F-830D-4EC8-811A-144D6CDBB24E}"/>
              </a:ext>
            </a:extLst>
          </p:cNvPr>
          <p:cNvPicPr>
            <a:picLocks noChangeAspect="1"/>
          </p:cNvPicPr>
          <p:nvPr/>
        </p:nvPicPr>
        <p:blipFill>
          <a:blip r:embed="rId2"/>
          <a:stretch>
            <a:fillRect/>
          </a:stretch>
        </p:blipFill>
        <p:spPr>
          <a:xfrm>
            <a:off x="1143000" y="0"/>
            <a:ext cx="6858000" cy="6858000"/>
          </a:xfrm>
          <a:prstGeom prst="rect">
            <a:avLst/>
          </a:prstGeom>
        </p:spPr>
      </p:pic>
    </p:spTree>
    <p:extLst>
      <p:ext uri="{BB962C8B-B14F-4D97-AF65-F5344CB8AC3E}">
        <p14:creationId xmlns:p14="http://schemas.microsoft.com/office/powerpoint/2010/main" val="1576036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698B-F84C-C757-30DC-46CFD0E701D9}"/>
              </a:ext>
            </a:extLst>
          </p:cNvPr>
          <p:cNvSpPr>
            <a:spLocks noGrp="1"/>
          </p:cNvSpPr>
          <p:nvPr>
            <p:ph type="title"/>
          </p:nvPr>
        </p:nvSpPr>
        <p:spPr/>
        <p:txBody>
          <a:bodyPr/>
          <a:lstStyle/>
          <a:p>
            <a:r>
              <a:rPr lang="nl-NL" i="1" dirty="0"/>
              <a:t>Togetherness-posities</a:t>
            </a:r>
            <a:r>
              <a:rPr lang="nl-NL" dirty="0"/>
              <a:t> </a:t>
            </a:r>
            <a:endParaRPr lang="nl-BE" dirty="0"/>
          </a:p>
        </p:txBody>
      </p:sp>
      <p:sp>
        <p:nvSpPr>
          <p:cNvPr id="3" name="Content Placeholder 2">
            <a:extLst>
              <a:ext uri="{FF2B5EF4-FFF2-40B4-BE49-F238E27FC236}">
                <a16:creationId xmlns:a16="http://schemas.microsoft.com/office/drawing/2014/main" id="{DD896C4F-3575-52B2-9575-DE1526CC8F10}"/>
              </a:ext>
            </a:extLst>
          </p:cNvPr>
          <p:cNvSpPr>
            <a:spLocks noGrp="1"/>
          </p:cNvSpPr>
          <p:nvPr>
            <p:ph idx="1"/>
          </p:nvPr>
        </p:nvSpPr>
        <p:spPr/>
        <p:txBody>
          <a:bodyPr/>
          <a:lstStyle/>
          <a:p>
            <a:r>
              <a:rPr lang="nl-BE" dirty="0"/>
              <a:t>Dialoog en harmoniemodel</a:t>
            </a:r>
          </a:p>
          <a:p>
            <a:endParaRPr lang="nl-NL" dirty="0"/>
          </a:p>
          <a:p>
            <a:r>
              <a:rPr lang="nl-NL" dirty="0"/>
              <a:t>Mirakels van de Koran</a:t>
            </a:r>
          </a:p>
          <a:p>
            <a:endParaRPr lang="nl-NL" b="1" dirty="0"/>
          </a:p>
          <a:p>
            <a:r>
              <a:rPr lang="nl-NL" b="1" dirty="0"/>
              <a:t>Middeleeuwse theologie (H2 pp. 78ff.)</a:t>
            </a:r>
          </a:p>
          <a:p>
            <a:pPr lvl="1"/>
            <a:r>
              <a:rPr lang="nl-NL" b="1" dirty="0"/>
              <a:t>Thomas van Aquino – Averroës</a:t>
            </a:r>
          </a:p>
          <a:p>
            <a:pPr lvl="1"/>
            <a:r>
              <a:rPr lang="nl-NL" b="1" dirty="0"/>
              <a:t>Rooms-Katholieke Kerk</a:t>
            </a:r>
          </a:p>
          <a:p>
            <a:endParaRPr lang="nl-NL" dirty="0"/>
          </a:p>
          <a:p>
            <a:endParaRPr lang="nl-BE" dirty="0"/>
          </a:p>
          <a:p>
            <a:endParaRPr lang="nl-BE" dirty="0"/>
          </a:p>
        </p:txBody>
      </p:sp>
    </p:spTree>
    <p:extLst>
      <p:ext uri="{BB962C8B-B14F-4D97-AF65-F5344CB8AC3E}">
        <p14:creationId xmlns:p14="http://schemas.microsoft.com/office/powerpoint/2010/main" val="3112731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C6BB7-4BDF-4C4E-9719-E6DC726771AC}"/>
              </a:ext>
            </a:extLst>
          </p:cNvPr>
          <p:cNvSpPr>
            <a:spLocks noGrp="1"/>
          </p:cNvSpPr>
          <p:nvPr>
            <p:ph type="title"/>
          </p:nvPr>
        </p:nvSpPr>
        <p:spPr/>
        <p:txBody>
          <a:bodyPr/>
          <a:lstStyle/>
          <a:p>
            <a:r>
              <a:rPr lang="nl-BE" dirty="0"/>
              <a:t>[Geloof en rede]</a:t>
            </a:r>
          </a:p>
        </p:txBody>
      </p:sp>
      <p:sp>
        <p:nvSpPr>
          <p:cNvPr id="3" name="Content Placeholder 2">
            <a:extLst>
              <a:ext uri="{FF2B5EF4-FFF2-40B4-BE49-F238E27FC236}">
                <a16:creationId xmlns:a16="http://schemas.microsoft.com/office/drawing/2014/main" id="{A458B37B-E799-4D05-9918-2358D7EEB5C1}"/>
              </a:ext>
            </a:extLst>
          </p:cNvPr>
          <p:cNvSpPr>
            <a:spLocks noGrp="1"/>
          </p:cNvSpPr>
          <p:nvPr>
            <p:ph idx="1"/>
          </p:nvPr>
        </p:nvSpPr>
        <p:spPr>
          <a:xfrm>
            <a:off x="457200" y="1417638"/>
            <a:ext cx="8363272" cy="5165724"/>
          </a:xfrm>
        </p:spPr>
        <p:txBody>
          <a:bodyPr>
            <a:normAutofit fontScale="85000" lnSpcReduction="20000"/>
          </a:bodyPr>
          <a:lstStyle/>
          <a:p>
            <a:r>
              <a:rPr lang="nl-BE" dirty="0"/>
              <a:t>Argwaan: Paulus, Tertullianus</a:t>
            </a:r>
          </a:p>
          <a:p>
            <a:endParaRPr lang="nl-BE" dirty="0"/>
          </a:p>
          <a:p>
            <a:r>
              <a:rPr lang="nl-BE" dirty="0"/>
              <a:t>Augustinus (354-430): credo ut intelligam</a:t>
            </a:r>
          </a:p>
          <a:p>
            <a:pPr lvl="1"/>
            <a:r>
              <a:rPr lang="nl-BE" dirty="0"/>
              <a:t>Platoonse filosofie</a:t>
            </a:r>
          </a:p>
          <a:p>
            <a:pPr lvl="1"/>
            <a:r>
              <a:rPr lang="nl-BE" dirty="0"/>
              <a:t>Versus verderfelijke curiositas</a:t>
            </a:r>
          </a:p>
          <a:p>
            <a:endParaRPr lang="nl-BE" dirty="0"/>
          </a:p>
          <a:p>
            <a:r>
              <a:rPr lang="nl-BE" dirty="0"/>
              <a:t>Anselmus: Fides Quaerens intellectum</a:t>
            </a:r>
          </a:p>
          <a:p>
            <a:pPr lvl="1"/>
            <a:r>
              <a:rPr lang="nl-BE" dirty="0"/>
              <a:t>Ontologische ‘godsbewijs’</a:t>
            </a:r>
          </a:p>
          <a:p>
            <a:endParaRPr lang="nl-BE" dirty="0"/>
          </a:p>
          <a:p>
            <a:r>
              <a:rPr lang="nl-BE" dirty="0"/>
              <a:t>Philosophia ancilla theologiae</a:t>
            </a:r>
          </a:p>
          <a:p>
            <a:endParaRPr lang="nl-BE" dirty="0"/>
          </a:p>
          <a:p>
            <a:r>
              <a:rPr lang="nl-BE" dirty="0"/>
              <a:t>Pierre Abélard (1079-1142) versus Bernardus van Clairvaux (1090-1153)</a:t>
            </a:r>
          </a:p>
          <a:p>
            <a:endParaRPr lang="nl-BE" dirty="0"/>
          </a:p>
        </p:txBody>
      </p:sp>
    </p:spTree>
    <p:extLst>
      <p:ext uri="{BB962C8B-B14F-4D97-AF65-F5344CB8AC3E}">
        <p14:creationId xmlns:p14="http://schemas.microsoft.com/office/powerpoint/2010/main" val="2875109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096CE-E551-4497-B13D-EF94B686315D}"/>
              </a:ext>
            </a:extLst>
          </p:cNvPr>
          <p:cNvSpPr>
            <a:spLocks noGrp="1"/>
          </p:cNvSpPr>
          <p:nvPr>
            <p:ph type="title"/>
          </p:nvPr>
        </p:nvSpPr>
        <p:spPr/>
        <p:txBody>
          <a:bodyPr/>
          <a:lstStyle/>
          <a:p>
            <a:r>
              <a:rPr lang="nl-BE" dirty="0"/>
              <a:t>Geloof en rede</a:t>
            </a:r>
          </a:p>
        </p:txBody>
      </p:sp>
      <p:sp>
        <p:nvSpPr>
          <p:cNvPr id="3" name="Content Placeholder 2">
            <a:extLst>
              <a:ext uri="{FF2B5EF4-FFF2-40B4-BE49-F238E27FC236}">
                <a16:creationId xmlns:a16="http://schemas.microsoft.com/office/drawing/2014/main" id="{672399DA-362D-437B-B1D9-C42E77883383}"/>
              </a:ext>
            </a:extLst>
          </p:cNvPr>
          <p:cNvSpPr>
            <a:spLocks noGrp="1"/>
          </p:cNvSpPr>
          <p:nvPr>
            <p:ph idx="1"/>
          </p:nvPr>
        </p:nvSpPr>
        <p:spPr/>
        <p:txBody>
          <a:bodyPr/>
          <a:lstStyle/>
          <a:p>
            <a:r>
              <a:rPr lang="nl-BE" dirty="0"/>
              <a:t>Mutazili, rationele theologie </a:t>
            </a:r>
          </a:p>
          <a:p>
            <a:endParaRPr lang="nl-BE" dirty="0"/>
          </a:p>
          <a:p>
            <a:r>
              <a:rPr lang="nl-BE" dirty="0"/>
              <a:t>Kritiek: Hasan al-Ashari (873-935) &amp; Al-Ghazali (1058-1111)</a:t>
            </a:r>
          </a:p>
          <a:p>
            <a:endParaRPr lang="nl-BE" dirty="0"/>
          </a:p>
          <a:p>
            <a:pPr marL="0" indent="0">
              <a:buNone/>
            </a:pPr>
            <a:r>
              <a:rPr lang="nl-BE" dirty="0"/>
              <a:t>	“De tegenspraak van de filosofen”</a:t>
            </a:r>
          </a:p>
          <a:p>
            <a:endParaRPr lang="nl-BE" dirty="0"/>
          </a:p>
        </p:txBody>
      </p:sp>
    </p:spTree>
    <p:extLst>
      <p:ext uri="{BB962C8B-B14F-4D97-AF65-F5344CB8AC3E}">
        <p14:creationId xmlns:p14="http://schemas.microsoft.com/office/powerpoint/2010/main" val="1952800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02A77-43C2-44D2-B781-00B9FA18D68F}"/>
              </a:ext>
            </a:extLst>
          </p:cNvPr>
          <p:cNvSpPr>
            <a:spLocks noGrp="1"/>
          </p:cNvSpPr>
          <p:nvPr>
            <p:ph type="title"/>
          </p:nvPr>
        </p:nvSpPr>
        <p:spPr/>
        <p:txBody>
          <a:bodyPr/>
          <a:lstStyle/>
          <a:p>
            <a:r>
              <a:rPr lang="nl-BE" dirty="0"/>
              <a:t>Abbasiden (758-1258)</a:t>
            </a:r>
          </a:p>
        </p:txBody>
      </p:sp>
      <p:sp>
        <p:nvSpPr>
          <p:cNvPr id="3" name="Content Placeholder 2">
            <a:extLst>
              <a:ext uri="{FF2B5EF4-FFF2-40B4-BE49-F238E27FC236}">
                <a16:creationId xmlns:a16="http://schemas.microsoft.com/office/drawing/2014/main" id="{82E45E18-756C-4B3A-BEA1-05D7C4885CD6}"/>
              </a:ext>
            </a:extLst>
          </p:cNvPr>
          <p:cNvSpPr>
            <a:spLocks noGrp="1"/>
          </p:cNvSpPr>
          <p:nvPr>
            <p:ph idx="1"/>
          </p:nvPr>
        </p:nvSpPr>
        <p:spPr>
          <a:xfrm>
            <a:off x="457200" y="1600200"/>
            <a:ext cx="4834880" cy="4983162"/>
          </a:xfrm>
        </p:spPr>
        <p:txBody>
          <a:bodyPr>
            <a:normAutofit fontScale="85000" lnSpcReduction="10000"/>
          </a:bodyPr>
          <a:lstStyle/>
          <a:p>
            <a:r>
              <a:rPr lang="nl-BE" dirty="0"/>
              <a:t>Bagdad: “huis van de wijsheid”</a:t>
            </a:r>
          </a:p>
          <a:p>
            <a:endParaRPr lang="nl-BE" dirty="0"/>
          </a:p>
          <a:p>
            <a:r>
              <a:rPr lang="nl-BE" dirty="0"/>
              <a:t>Aboe Nasr al-Fārābī (ca. 872–ca. 950) </a:t>
            </a:r>
          </a:p>
          <a:p>
            <a:pPr lvl="1"/>
            <a:r>
              <a:rPr lang="nl-BE" dirty="0"/>
              <a:t>‘Tweede meester’ na Aristoteles</a:t>
            </a:r>
          </a:p>
          <a:p>
            <a:endParaRPr lang="nl-BE" dirty="0"/>
          </a:p>
          <a:p>
            <a:r>
              <a:rPr lang="nl-BE" dirty="0"/>
              <a:t>Verval vanaf 1050</a:t>
            </a:r>
          </a:p>
          <a:p>
            <a:endParaRPr lang="nl-BE" dirty="0"/>
          </a:p>
          <a:p>
            <a:r>
              <a:rPr lang="nl-BE" dirty="0"/>
              <a:t>Ibn Sīnā (Avicenna, 980-1037, Perzië) </a:t>
            </a:r>
          </a:p>
          <a:p>
            <a:endParaRPr lang="nl-BE" dirty="0"/>
          </a:p>
        </p:txBody>
      </p:sp>
      <p:pic>
        <p:nvPicPr>
          <p:cNvPr id="4" name="Picture 3">
            <a:extLst>
              <a:ext uri="{FF2B5EF4-FFF2-40B4-BE49-F238E27FC236}">
                <a16:creationId xmlns:a16="http://schemas.microsoft.com/office/drawing/2014/main" id="{EF994CD4-4174-6CA6-D8B7-35A2074721BE}"/>
              </a:ext>
            </a:extLst>
          </p:cNvPr>
          <p:cNvPicPr>
            <a:picLocks noChangeAspect="1"/>
          </p:cNvPicPr>
          <p:nvPr/>
        </p:nvPicPr>
        <p:blipFill>
          <a:blip r:embed="rId2"/>
          <a:stretch>
            <a:fillRect/>
          </a:stretch>
        </p:blipFill>
        <p:spPr>
          <a:xfrm>
            <a:off x="5572022" y="1196752"/>
            <a:ext cx="3571978" cy="5661248"/>
          </a:xfrm>
          <a:prstGeom prst="rect">
            <a:avLst/>
          </a:prstGeom>
        </p:spPr>
      </p:pic>
    </p:spTree>
    <p:extLst>
      <p:ext uri="{BB962C8B-B14F-4D97-AF65-F5344CB8AC3E}">
        <p14:creationId xmlns:p14="http://schemas.microsoft.com/office/powerpoint/2010/main" val="40505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8" y="18983"/>
            <a:ext cx="3828372" cy="6805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012" y="-728"/>
            <a:ext cx="3839459" cy="6825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1372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C729-65EA-4D42-81F9-C46FCBD97953}"/>
              </a:ext>
            </a:extLst>
          </p:cNvPr>
          <p:cNvSpPr>
            <a:spLocks noGrp="1"/>
          </p:cNvSpPr>
          <p:nvPr>
            <p:ph type="title"/>
          </p:nvPr>
        </p:nvSpPr>
        <p:spPr>
          <a:xfrm>
            <a:off x="457200" y="274638"/>
            <a:ext cx="8229600" cy="706090"/>
          </a:xfrm>
        </p:spPr>
        <p:txBody>
          <a:bodyPr>
            <a:normAutofit fontScale="90000"/>
          </a:bodyPr>
          <a:lstStyle/>
          <a:p>
            <a:r>
              <a:rPr lang="nl-BE" dirty="0"/>
              <a:t>al-Andalus</a:t>
            </a:r>
          </a:p>
        </p:txBody>
      </p:sp>
      <p:sp>
        <p:nvSpPr>
          <p:cNvPr id="3" name="Content Placeholder 2">
            <a:extLst>
              <a:ext uri="{FF2B5EF4-FFF2-40B4-BE49-F238E27FC236}">
                <a16:creationId xmlns:a16="http://schemas.microsoft.com/office/drawing/2014/main" id="{5D393902-EE13-485E-9E7F-66E8B11B68AE}"/>
              </a:ext>
            </a:extLst>
          </p:cNvPr>
          <p:cNvSpPr>
            <a:spLocks noGrp="1"/>
          </p:cNvSpPr>
          <p:nvPr>
            <p:ph idx="1"/>
          </p:nvPr>
        </p:nvSpPr>
        <p:spPr>
          <a:xfrm>
            <a:off x="457200" y="1196752"/>
            <a:ext cx="8363272" cy="5472608"/>
          </a:xfrm>
        </p:spPr>
        <p:txBody>
          <a:bodyPr>
            <a:normAutofit fontScale="85000" lnSpcReduction="20000"/>
          </a:bodyPr>
          <a:lstStyle/>
          <a:p>
            <a:r>
              <a:rPr lang="nl-BE" dirty="0"/>
              <a:t>711-1492 islamitische overheersing van Iberisch schiereiland</a:t>
            </a:r>
          </a:p>
          <a:p>
            <a:endParaRPr lang="nl-BE" dirty="0"/>
          </a:p>
          <a:p>
            <a:r>
              <a:rPr lang="nl-BE" dirty="0"/>
              <a:t>Periodes van intellectuele en culturele bloei en uitwisseling</a:t>
            </a:r>
          </a:p>
          <a:p>
            <a:endParaRPr lang="nl-BE" dirty="0"/>
          </a:p>
          <a:p>
            <a:r>
              <a:rPr lang="nl-BE" dirty="0"/>
              <a:t>Ibn Rusd, Averroës (1126-1198)</a:t>
            </a:r>
          </a:p>
          <a:p>
            <a:pPr lvl="1"/>
            <a:r>
              <a:rPr lang="nl-BE" dirty="0"/>
              <a:t>Aristoteles + Islam</a:t>
            </a:r>
          </a:p>
          <a:p>
            <a:pPr lvl="1"/>
            <a:r>
              <a:rPr lang="nl-BE" dirty="0"/>
              <a:t>“De tegenspraak van de tegenspraak”</a:t>
            </a:r>
          </a:p>
          <a:p>
            <a:pPr lvl="1"/>
            <a:r>
              <a:rPr lang="nl-BE" dirty="0"/>
              <a:t>Filosoferen is een religieuze activiteit</a:t>
            </a:r>
          </a:p>
          <a:p>
            <a:pPr lvl="1"/>
            <a:r>
              <a:rPr lang="nl-BE" dirty="0"/>
              <a:t>Primaat van de rede, tekstinterpretatie</a:t>
            </a:r>
          </a:p>
          <a:p>
            <a:endParaRPr lang="nl-BE" dirty="0"/>
          </a:p>
          <a:p>
            <a:r>
              <a:rPr lang="nl-BE" dirty="0"/>
              <a:t>Maimonides (1135-1204)</a:t>
            </a:r>
          </a:p>
          <a:p>
            <a:endParaRPr lang="nl-BE" dirty="0"/>
          </a:p>
        </p:txBody>
      </p:sp>
      <p:pic>
        <p:nvPicPr>
          <p:cNvPr id="4" name="Picture 3">
            <a:extLst>
              <a:ext uri="{FF2B5EF4-FFF2-40B4-BE49-F238E27FC236}">
                <a16:creationId xmlns:a16="http://schemas.microsoft.com/office/drawing/2014/main" id="{87EC945F-EF79-288F-D6A0-228DAC02D388}"/>
              </a:ext>
            </a:extLst>
          </p:cNvPr>
          <p:cNvPicPr>
            <a:picLocks noChangeAspect="1"/>
          </p:cNvPicPr>
          <p:nvPr/>
        </p:nvPicPr>
        <p:blipFill>
          <a:blip r:embed="rId2"/>
          <a:stretch>
            <a:fillRect/>
          </a:stretch>
        </p:blipFill>
        <p:spPr>
          <a:xfrm>
            <a:off x="6516216" y="2996952"/>
            <a:ext cx="2454534" cy="3024336"/>
          </a:xfrm>
          <a:prstGeom prst="rect">
            <a:avLst/>
          </a:prstGeom>
        </p:spPr>
      </p:pic>
    </p:spTree>
    <p:extLst>
      <p:ext uri="{BB962C8B-B14F-4D97-AF65-F5344CB8AC3E}">
        <p14:creationId xmlns:p14="http://schemas.microsoft.com/office/powerpoint/2010/main" val="557072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6451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404664"/>
            <a:ext cx="6682467" cy="5898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0542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80F5-A2EB-4B1B-8227-AB95F716F044}"/>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3F004552-4134-444B-9F37-F982E1EA5878}"/>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C6786BAD-3E2E-4D27-BF16-3A430D9FC766}"/>
              </a:ext>
            </a:extLst>
          </p:cNvPr>
          <p:cNvPicPr>
            <a:picLocks noChangeAspect="1"/>
          </p:cNvPicPr>
          <p:nvPr/>
        </p:nvPicPr>
        <p:blipFill>
          <a:blip r:embed="rId2"/>
          <a:stretch>
            <a:fillRect/>
          </a:stretch>
        </p:blipFill>
        <p:spPr>
          <a:xfrm>
            <a:off x="179512" y="57869"/>
            <a:ext cx="5184576" cy="3456384"/>
          </a:xfrm>
          <a:prstGeom prst="rect">
            <a:avLst/>
          </a:prstGeom>
        </p:spPr>
      </p:pic>
      <p:pic>
        <p:nvPicPr>
          <p:cNvPr id="5" name="Picture 4">
            <a:extLst>
              <a:ext uri="{FF2B5EF4-FFF2-40B4-BE49-F238E27FC236}">
                <a16:creationId xmlns:a16="http://schemas.microsoft.com/office/drawing/2014/main" id="{2167CAB5-B16F-448C-AE2A-1EEF71CFDA12}"/>
              </a:ext>
            </a:extLst>
          </p:cNvPr>
          <p:cNvPicPr>
            <a:picLocks noChangeAspect="1"/>
          </p:cNvPicPr>
          <p:nvPr/>
        </p:nvPicPr>
        <p:blipFill>
          <a:blip r:embed="rId3"/>
          <a:stretch>
            <a:fillRect/>
          </a:stretch>
        </p:blipFill>
        <p:spPr>
          <a:xfrm>
            <a:off x="3934476" y="3429000"/>
            <a:ext cx="5209524" cy="3473016"/>
          </a:xfrm>
          <a:prstGeom prst="rect">
            <a:avLst/>
          </a:prstGeom>
        </p:spPr>
      </p:pic>
    </p:spTree>
    <p:extLst>
      <p:ext uri="{BB962C8B-B14F-4D97-AF65-F5344CB8AC3E}">
        <p14:creationId xmlns:p14="http://schemas.microsoft.com/office/powerpoint/2010/main" val="2904259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E4CFB-E79B-0251-6D8E-A6DCEFF08FFA}"/>
              </a:ext>
            </a:extLst>
          </p:cNvPr>
          <p:cNvSpPr>
            <a:spLocks noGrp="1"/>
          </p:cNvSpPr>
          <p:nvPr>
            <p:ph type="title"/>
          </p:nvPr>
        </p:nvSpPr>
        <p:spPr>
          <a:xfrm>
            <a:off x="457200" y="274638"/>
            <a:ext cx="8229600" cy="593725"/>
          </a:xfrm>
        </p:spPr>
        <p:txBody>
          <a:bodyPr>
            <a:normAutofit fontScale="90000"/>
          </a:bodyPr>
          <a:lstStyle/>
          <a:p>
            <a:r>
              <a:rPr lang="nl-BE" dirty="0"/>
              <a:t>Córdoba</a:t>
            </a:r>
          </a:p>
        </p:txBody>
      </p:sp>
      <p:sp>
        <p:nvSpPr>
          <p:cNvPr id="3" name="Content Placeholder 2">
            <a:extLst>
              <a:ext uri="{FF2B5EF4-FFF2-40B4-BE49-F238E27FC236}">
                <a16:creationId xmlns:a16="http://schemas.microsoft.com/office/drawing/2014/main" id="{B10E28BC-303A-81EF-1B77-9513DB6FB332}"/>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41AD3A8B-72F1-BC7E-9033-27AF3061E783}"/>
              </a:ext>
            </a:extLst>
          </p:cNvPr>
          <p:cNvPicPr>
            <a:picLocks noChangeAspect="1"/>
          </p:cNvPicPr>
          <p:nvPr/>
        </p:nvPicPr>
        <p:blipFill>
          <a:blip r:embed="rId2"/>
          <a:stretch>
            <a:fillRect/>
          </a:stretch>
        </p:blipFill>
        <p:spPr>
          <a:xfrm>
            <a:off x="179512" y="1016732"/>
            <a:ext cx="4876301" cy="5841268"/>
          </a:xfrm>
          <a:prstGeom prst="rect">
            <a:avLst/>
          </a:prstGeom>
        </p:spPr>
      </p:pic>
      <p:pic>
        <p:nvPicPr>
          <p:cNvPr id="5" name="Picture 4">
            <a:extLst>
              <a:ext uri="{FF2B5EF4-FFF2-40B4-BE49-F238E27FC236}">
                <a16:creationId xmlns:a16="http://schemas.microsoft.com/office/drawing/2014/main" id="{CC1610B0-3E22-69ED-E38D-5E18623E98E4}"/>
              </a:ext>
            </a:extLst>
          </p:cNvPr>
          <p:cNvPicPr>
            <a:picLocks noChangeAspect="1"/>
          </p:cNvPicPr>
          <p:nvPr/>
        </p:nvPicPr>
        <p:blipFill>
          <a:blip r:embed="rId3"/>
          <a:stretch>
            <a:fillRect/>
          </a:stretch>
        </p:blipFill>
        <p:spPr>
          <a:xfrm>
            <a:off x="6156176" y="986767"/>
            <a:ext cx="4382294" cy="5843059"/>
          </a:xfrm>
          <a:prstGeom prst="rect">
            <a:avLst/>
          </a:prstGeom>
        </p:spPr>
      </p:pic>
    </p:spTree>
    <p:extLst>
      <p:ext uri="{BB962C8B-B14F-4D97-AF65-F5344CB8AC3E}">
        <p14:creationId xmlns:p14="http://schemas.microsoft.com/office/powerpoint/2010/main" val="3500884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499992" y="692696"/>
            <a:ext cx="4330824" cy="5937523"/>
          </a:xfrm>
        </p:spPr>
        <p:txBody>
          <a:bodyPr>
            <a:normAutofit fontScale="32500" lnSpcReduction="20000"/>
          </a:bodyPr>
          <a:lstStyle/>
          <a:p>
            <a:pPr marL="0" indent="0">
              <a:buNone/>
            </a:pPr>
            <a:r>
              <a:rPr lang="nl-BE" sz="4900" dirty="0"/>
              <a:t>De islamitische wereld bevindt zich in een steeds dieper wordende crisis. Terwijl de rest van de wereld democratiseerde, nam het aantal democratieën in de islamitische wereld alleen maar verder af. Met de rechten van vrouwen, homoseksuelen en religieuze minderheden is het nergens zo slecht gesteld. Van Mali in West-Afrika tot de Filipijnen in Oost-Azië woeden tientallen burgeroorlogen met islamitische betrokkenheid die miljoenen mensenlevens hebben gekost. Duizenden komen jaarlijks om bij aanslagen van terreurorganisaties als ISIS, Al-</a:t>
            </a:r>
            <a:r>
              <a:rPr lang="nl-BE" sz="4900" dirty="0" err="1"/>
              <a:t>Qaeda</a:t>
            </a:r>
            <a:r>
              <a:rPr lang="nl-BE" sz="4900" dirty="0"/>
              <a:t> en </a:t>
            </a:r>
            <a:r>
              <a:rPr lang="nl-BE" sz="4900" dirty="0" err="1"/>
              <a:t>Boko</a:t>
            </a:r>
            <a:r>
              <a:rPr lang="nl-BE" sz="4900" dirty="0"/>
              <a:t> </a:t>
            </a:r>
            <a:r>
              <a:rPr lang="nl-BE" sz="4900" dirty="0" err="1"/>
              <a:t>Haram</a:t>
            </a:r>
            <a:r>
              <a:rPr lang="nl-BE" sz="4900" dirty="0"/>
              <a:t>. Economisch raakt de islamitische wereld steeds verder achterop. Geen wonder dat velen elders een goed heenkomen zoeken. Maar ook wat integratie betreft zijn migranten uit moslimlanden hekkensluiters. Met een indrukwekkende hoeveelheid feitenmateriaal toont dit boek de diepte van de islamitische crisis aan, en onderzoekt de oorzaken. </a:t>
            </a:r>
            <a:r>
              <a:rPr lang="nl-BE" sz="4900" b="1" dirty="0"/>
              <a:t>Westers kolonialisme, inmenging van buitenaf en discriminatie bieden geen steekhoudende verklaring. De wortels van het probleem zijn religieus en liggen bij de groeiende invloed van het fundamentalisme</a:t>
            </a:r>
            <a:r>
              <a:rPr lang="nl-BE" sz="4900" dirty="0"/>
              <a:t>, dat de islamitische wereld in een wurggreep houdt. </a:t>
            </a:r>
            <a:endParaRPr lang="nl-BE" sz="4900" dirty="0" smtClean="0"/>
          </a:p>
          <a:p>
            <a:endParaRPr lang="nl-BE" sz="4900" dirty="0"/>
          </a:p>
        </p:txBody>
      </p:sp>
      <p:pic>
        <p:nvPicPr>
          <p:cNvPr id="4" name="Picture 4">
            <a:extLst>
              <a:ext uri="{FF2B5EF4-FFF2-40B4-BE49-F238E27FC236}">
                <a16:creationId xmlns:a16="http://schemas.microsoft.com/office/drawing/2014/main" id="{0555EEAB-28C6-48E7-A553-F7B80639E885}"/>
              </a:ext>
            </a:extLst>
          </p:cNvPr>
          <p:cNvPicPr>
            <a:picLocks noChangeAspect="1"/>
          </p:cNvPicPr>
          <p:nvPr/>
        </p:nvPicPr>
        <p:blipFill>
          <a:blip r:embed="rId2"/>
          <a:stretch>
            <a:fillRect/>
          </a:stretch>
        </p:blipFill>
        <p:spPr>
          <a:xfrm>
            <a:off x="455171" y="476672"/>
            <a:ext cx="3714302" cy="5966750"/>
          </a:xfrm>
          <a:prstGeom prst="rect">
            <a:avLst/>
          </a:prstGeom>
        </p:spPr>
      </p:pic>
    </p:spTree>
    <p:extLst>
      <p:ext uri="{BB962C8B-B14F-4D97-AF65-F5344CB8AC3E}">
        <p14:creationId xmlns:p14="http://schemas.microsoft.com/office/powerpoint/2010/main" val="1870862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1600200"/>
            <a:ext cx="8229600" cy="5141168"/>
          </a:xfrm>
        </p:spPr>
        <p:txBody>
          <a:bodyPr>
            <a:normAutofit/>
          </a:bodyPr>
          <a:lstStyle/>
          <a:p>
            <a:endParaRPr lang="nl-BE" dirty="0" smtClean="0"/>
          </a:p>
          <a:p>
            <a:endParaRPr lang="nl-BE" dirty="0" smtClean="0"/>
          </a:p>
          <a:p>
            <a:endParaRPr lang="nl-BE" dirty="0" smtClean="0"/>
          </a:p>
          <a:p>
            <a:endParaRPr lang="nl-BE" dirty="0" smtClean="0"/>
          </a:p>
          <a:p>
            <a:endParaRPr lang="nl-BE" dirty="0" smtClean="0"/>
          </a:p>
          <a:p>
            <a:endParaRPr lang="nl-BE" dirty="0" smtClean="0"/>
          </a:p>
          <a:p>
            <a:endParaRPr lang="nl-BE" dirty="0" smtClean="0"/>
          </a:p>
        </p:txBody>
      </p:sp>
      <p:pic>
        <p:nvPicPr>
          <p:cNvPr id="4" name="Afbeelding 3"/>
          <p:cNvPicPr>
            <a:picLocks noChangeAspect="1"/>
          </p:cNvPicPr>
          <p:nvPr/>
        </p:nvPicPr>
        <p:blipFill>
          <a:blip r:embed="rId2"/>
          <a:stretch>
            <a:fillRect/>
          </a:stretch>
        </p:blipFill>
        <p:spPr>
          <a:xfrm>
            <a:off x="179512" y="328296"/>
            <a:ext cx="3460634" cy="5306306"/>
          </a:xfrm>
          <a:prstGeom prst="rect">
            <a:avLst/>
          </a:prstGeom>
        </p:spPr>
      </p:pic>
      <p:sp>
        <p:nvSpPr>
          <p:cNvPr id="7" name="Rechthoek 6"/>
          <p:cNvSpPr/>
          <p:nvPr/>
        </p:nvSpPr>
        <p:spPr>
          <a:xfrm>
            <a:off x="4114800" y="292799"/>
            <a:ext cx="4572000" cy="6124754"/>
          </a:xfrm>
          <a:prstGeom prst="rect">
            <a:avLst/>
          </a:prstGeom>
        </p:spPr>
        <p:txBody>
          <a:bodyPr>
            <a:spAutoFit/>
          </a:bodyPr>
          <a:lstStyle/>
          <a:p>
            <a:r>
              <a:rPr lang="nl-BE" dirty="0">
                <a:solidFill>
                  <a:srgbClr val="222222"/>
                </a:solidFill>
                <a:latin typeface="Georgia" panose="02040502050405020303" pitchFamily="18" charset="0"/>
              </a:rPr>
              <a:t>Kuru: In plaats van enkel de islam of Westers kolonialisme de schuld te geven, zouden islamitische samenlevingen eeuwenoud anti-intellectualisme en staatscontrole over de economie ter discussie moeten stellen. Alleen door kritische zelfreflectie kunnen moslimgemeenschappen hun politieke en sociaaleconomische problemen echt aanpakken. </a:t>
            </a:r>
            <a:endParaRPr lang="nl-BE" dirty="0"/>
          </a:p>
          <a:p>
            <a:endParaRPr lang="nl-BE" dirty="0"/>
          </a:p>
          <a:p>
            <a:r>
              <a:rPr lang="nl-BE" sz="1600" dirty="0">
                <a:hlinkClick r:id="rId3"/>
              </a:rPr>
              <a:t>https://dekanttekening.nl/opinie/verbond-tussen-geestelijken-en-de-staat-belemmert-de-islamitische-wereld</a:t>
            </a:r>
            <a:r>
              <a:rPr lang="nl-BE" sz="1600" dirty="0" smtClean="0">
                <a:hlinkClick r:id="rId3"/>
              </a:rPr>
              <a:t>/</a:t>
            </a:r>
            <a:endParaRPr lang="nl-BE" sz="1600" dirty="0" smtClean="0"/>
          </a:p>
          <a:p>
            <a:endParaRPr lang="nl-BE" sz="1600" dirty="0"/>
          </a:p>
          <a:p>
            <a:endParaRPr lang="nl-BE" sz="1600" dirty="0" smtClean="0"/>
          </a:p>
          <a:p>
            <a:endParaRPr lang="nl-BE" sz="1600" dirty="0" smtClean="0"/>
          </a:p>
          <a:p>
            <a:endParaRPr lang="nl-BE" sz="1600" dirty="0" smtClean="0"/>
          </a:p>
          <a:p>
            <a:r>
              <a:rPr lang="nl-BE" b="1" dirty="0" err="1"/>
              <a:t>Ḥasan</a:t>
            </a:r>
            <a:r>
              <a:rPr lang="nl-BE" b="1" dirty="0"/>
              <a:t> </a:t>
            </a:r>
            <a:r>
              <a:rPr lang="nl-BE" b="1" dirty="0" err="1"/>
              <a:t>Ibn</a:t>
            </a:r>
            <a:r>
              <a:rPr lang="nl-BE" b="1" dirty="0"/>
              <a:t> al-</a:t>
            </a:r>
            <a:r>
              <a:rPr lang="nl-BE" b="1" dirty="0" err="1"/>
              <a:t>Haytham</a:t>
            </a:r>
            <a:r>
              <a:rPr lang="nl-BE" b="1" dirty="0"/>
              <a:t>: Islam </a:t>
            </a:r>
            <a:r>
              <a:rPr lang="nl-BE" b="1" dirty="0" err="1"/>
              <a:t>and</a:t>
            </a:r>
            <a:r>
              <a:rPr lang="nl-BE" b="1" dirty="0"/>
              <a:t> </a:t>
            </a:r>
            <a:r>
              <a:rPr lang="nl-BE" b="1" dirty="0" err="1"/>
              <a:t>Science</a:t>
            </a:r>
            <a:r>
              <a:rPr lang="nl-BE" b="1" dirty="0"/>
              <a:t> | </a:t>
            </a:r>
            <a:r>
              <a:rPr lang="nl-BE" b="1" dirty="0" err="1" smtClean="0"/>
              <a:t>Shaykh</a:t>
            </a:r>
            <a:r>
              <a:rPr lang="nl-BE" b="1" dirty="0" smtClean="0"/>
              <a:t> </a:t>
            </a:r>
            <a:r>
              <a:rPr lang="nl-BE" b="1" dirty="0"/>
              <a:t>Dr. </a:t>
            </a:r>
            <a:r>
              <a:rPr lang="nl-BE" b="1" dirty="0" err="1"/>
              <a:t>Yasir</a:t>
            </a:r>
            <a:r>
              <a:rPr lang="nl-BE" b="1" dirty="0"/>
              <a:t> </a:t>
            </a:r>
            <a:r>
              <a:rPr lang="nl-BE" b="1" dirty="0" err="1"/>
              <a:t>Qadhi</a:t>
            </a:r>
            <a:endParaRPr lang="nl-BE" b="1" dirty="0"/>
          </a:p>
          <a:p>
            <a:r>
              <a:rPr lang="en-US" sz="1600" smtClean="0"/>
              <a:t>"</a:t>
            </a:r>
            <a:r>
              <a:rPr lang="en-US" sz="1600" dirty="0"/>
              <a:t>Why did we decline?“</a:t>
            </a:r>
          </a:p>
          <a:p>
            <a:r>
              <a:rPr lang="en-US" sz="1400" dirty="0">
                <a:hlinkClick r:id="rId4"/>
              </a:rPr>
              <a:t>https://www.youtube.com/watch?v=W__</a:t>
            </a:r>
            <a:r>
              <a:rPr lang="en-US" sz="1400" dirty="0" smtClean="0">
                <a:hlinkClick r:id="rId4"/>
              </a:rPr>
              <a:t>WY-WX-6g</a:t>
            </a:r>
            <a:r>
              <a:rPr lang="en-US" sz="1400" dirty="0" smtClean="0"/>
              <a:t>  </a:t>
            </a:r>
            <a:endParaRPr lang="en-US" sz="1400" dirty="0"/>
          </a:p>
          <a:p>
            <a:endParaRPr lang="nl-BE" sz="1600" dirty="0"/>
          </a:p>
        </p:txBody>
      </p:sp>
    </p:spTree>
    <p:extLst>
      <p:ext uri="{BB962C8B-B14F-4D97-AF65-F5344CB8AC3E}">
        <p14:creationId xmlns:p14="http://schemas.microsoft.com/office/powerpoint/2010/main" val="1101400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fontScale="90000"/>
          </a:bodyPr>
          <a:lstStyle/>
          <a:p>
            <a:pPr algn="l" eaLnBrk="1" hangingPunct="1"/>
            <a:r>
              <a:rPr lang="nl-BE" altLang="nl-BE" sz="3600" dirty="0"/>
              <a:t>Thomas van Aquino</a:t>
            </a:r>
            <a:br>
              <a:rPr lang="nl-BE" altLang="nl-BE" sz="3600" dirty="0"/>
            </a:br>
            <a:r>
              <a:rPr lang="nl-BE" altLang="nl-BE" sz="3600" dirty="0"/>
              <a:t>(1225-1274)</a:t>
            </a:r>
            <a:endParaRPr lang="nl-NL" altLang="nl-BE" sz="3600" dirty="0"/>
          </a:p>
        </p:txBody>
      </p:sp>
      <p:sp>
        <p:nvSpPr>
          <p:cNvPr id="52227" name="Rectangle 3"/>
          <p:cNvSpPr>
            <a:spLocks noGrp="1" noChangeArrowheads="1"/>
          </p:cNvSpPr>
          <p:nvPr>
            <p:ph type="body" idx="1"/>
          </p:nvPr>
        </p:nvSpPr>
        <p:spPr>
          <a:xfrm>
            <a:off x="323850" y="2636838"/>
            <a:ext cx="8712200" cy="4032522"/>
          </a:xfrm>
        </p:spPr>
        <p:txBody>
          <a:bodyPr>
            <a:normAutofit fontScale="85000" lnSpcReduction="10000"/>
          </a:bodyPr>
          <a:lstStyle/>
          <a:p>
            <a:pPr eaLnBrk="1" hangingPunct="1"/>
            <a:r>
              <a:rPr lang="nl-BE" altLang="nl-BE" i="1" dirty="0"/>
              <a:t>Summa </a:t>
            </a:r>
            <a:r>
              <a:rPr lang="nl-BE" altLang="nl-BE" i="1" dirty="0" err="1"/>
              <a:t>Theologiae</a:t>
            </a:r>
            <a:endParaRPr lang="nl-BE" altLang="nl-BE" i="1" dirty="0"/>
          </a:p>
          <a:p>
            <a:pPr eaLnBrk="1" hangingPunct="1"/>
            <a:r>
              <a:rPr lang="nl-BE" altLang="nl-BE" dirty="0"/>
              <a:t>Synthese geloof én filosofie (Aristoteles)</a:t>
            </a:r>
          </a:p>
          <a:p>
            <a:pPr eaLnBrk="1" hangingPunct="1"/>
            <a:r>
              <a:rPr lang="nl-BE" altLang="nl-BE" dirty="0"/>
              <a:t>Licht van de natuurlijke rede + licht van de openbaring</a:t>
            </a:r>
          </a:p>
          <a:p>
            <a:pPr eaLnBrk="1" hangingPunct="1"/>
            <a:r>
              <a:rPr lang="nl-BE" altLang="nl-BE" dirty="0"/>
              <a:t>Natuurrecht</a:t>
            </a:r>
          </a:p>
          <a:p>
            <a:pPr eaLnBrk="1" hangingPunct="1"/>
            <a:r>
              <a:rPr lang="nl-BE" altLang="nl-BE" dirty="0"/>
              <a:t>Godsbewijzen: kosmologisch en design argument</a:t>
            </a:r>
          </a:p>
          <a:p>
            <a:pPr eaLnBrk="1" hangingPunct="1"/>
            <a:r>
              <a:rPr lang="nl-BE" altLang="nl-BE" dirty="0"/>
              <a:t>Geloofswaarheden overstijgen de capaciteit van de menselijke rede</a:t>
            </a:r>
          </a:p>
          <a:p>
            <a:pPr eaLnBrk="1" hangingPunct="1"/>
            <a:r>
              <a:rPr lang="nl-BE" altLang="nl-BE" dirty="0"/>
              <a:t>Als de rede botst met de openbaring, moet de openbaring voorrang krijgen</a:t>
            </a:r>
            <a:endParaRPr lang="nl-NL" altLang="nl-BE" dirty="0"/>
          </a:p>
        </p:txBody>
      </p:sp>
      <p:pic>
        <p:nvPicPr>
          <p:cNvPr id="52228" name="Picture 5" descr="aquin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61913"/>
            <a:ext cx="2519362"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5839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Kosmologisch godsbewijs</a:t>
            </a:r>
          </a:p>
        </p:txBody>
      </p:sp>
      <p:sp>
        <p:nvSpPr>
          <p:cNvPr id="3" name="Tijdelijke aanduiding voor inhoud 2"/>
          <p:cNvSpPr>
            <a:spLocks noGrp="1"/>
          </p:cNvSpPr>
          <p:nvPr>
            <p:ph idx="1"/>
          </p:nvPr>
        </p:nvSpPr>
        <p:spPr/>
        <p:txBody>
          <a:bodyPr>
            <a:normAutofit fontScale="92500" lnSpcReduction="20000"/>
          </a:bodyPr>
          <a:lstStyle/>
          <a:p>
            <a:r>
              <a:rPr lang="nl-BE" dirty="0"/>
              <a:t>Eerste oorzaak (cf. Aristoteles’ onbewogen) beweger </a:t>
            </a:r>
          </a:p>
          <a:p>
            <a:endParaRPr lang="nl-BE" dirty="0"/>
          </a:p>
          <a:p>
            <a:r>
              <a:rPr lang="nl-BE" dirty="0">
                <a:latin typeface="AR DECODE" panose="02000000000000000000" pitchFamily="2" charset="0"/>
              </a:rPr>
              <a:t>Indien er effenaf niks was in het begin, dan ook geen toekomst. Dus was er God, van wie niemand weet en weten zal van waar die zelf komt.</a:t>
            </a:r>
            <a:r>
              <a:rPr lang="nl-BE" dirty="0"/>
              <a:t> </a:t>
            </a:r>
          </a:p>
          <a:p>
            <a:pPr marL="0" indent="0">
              <a:buNone/>
            </a:pPr>
            <a:r>
              <a:rPr lang="nl-BE" sz="1600" dirty="0"/>
              <a:t>Eerste zin </a:t>
            </a:r>
            <a:r>
              <a:rPr lang="nl-BE" sz="1600" i="1" dirty="0"/>
              <a:t>Bloedboek</a:t>
            </a:r>
            <a:r>
              <a:rPr lang="nl-BE" sz="1600" dirty="0"/>
              <a:t> (2015) van Dimitri Verhulst</a:t>
            </a:r>
          </a:p>
          <a:p>
            <a:pPr marL="0" indent="0">
              <a:buNone/>
            </a:pPr>
            <a:endParaRPr lang="nl-BE" sz="1600" dirty="0"/>
          </a:p>
          <a:p>
            <a:pPr marL="0" indent="0">
              <a:buNone/>
            </a:pPr>
            <a:endParaRPr lang="nl-BE" sz="1600" dirty="0"/>
          </a:p>
          <a:p>
            <a:pPr marL="0" indent="0">
              <a:buNone/>
            </a:pPr>
            <a:r>
              <a:rPr lang="nl-BE" sz="2400" dirty="0"/>
              <a:t>[Anselmus van Canterbury (1033-1109): </a:t>
            </a:r>
          </a:p>
          <a:p>
            <a:pPr>
              <a:buFontTx/>
              <a:buChar char="-"/>
            </a:pPr>
            <a:r>
              <a:rPr lang="nl-BE" sz="2400" dirty="0"/>
              <a:t>"Het geloof zoekt naar redelijk inzicht" (fides quaerens intellectum).</a:t>
            </a:r>
          </a:p>
          <a:p>
            <a:pPr>
              <a:buFontTx/>
              <a:buChar char="-"/>
            </a:pPr>
            <a:r>
              <a:rPr lang="nl-BE" sz="2400" dirty="0"/>
              <a:t>Ontologisch godsbewijs</a:t>
            </a:r>
          </a:p>
          <a:p>
            <a:pPr>
              <a:buFontTx/>
              <a:buChar char="-"/>
            </a:pPr>
            <a:endParaRPr lang="nl-BE" sz="2400" dirty="0"/>
          </a:p>
        </p:txBody>
      </p:sp>
    </p:spTree>
    <p:extLst>
      <p:ext uri="{BB962C8B-B14F-4D97-AF65-F5344CB8AC3E}">
        <p14:creationId xmlns:p14="http://schemas.microsoft.com/office/powerpoint/2010/main" val="2486062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l" eaLnBrk="1" hangingPunct="1"/>
            <a:r>
              <a:rPr lang="nl-BE" altLang="nl-BE" dirty="0"/>
              <a:t>Integraal aristotelisme</a:t>
            </a:r>
            <a:endParaRPr lang="nl-NL" altLang="nl-BE" dirty="0"/>
          </a:p>
        </p:txBody>
      </p:sp>
      <p:sp>
        <p:nvSpPr>
          <p:cNvPr id="53251" name="Rectangle 3"/>
          <p:cNvSpPr>
            <a:spLocks noGrp="1" noChangeArrowheads="1"/>
          </p:cNvSpPr>
          <p:nvPr>
            <p:ph type="body" idx="1"/>
          </p:nvPr>
        </p:nvSpPr>
        <p:spPr>
          <a:xfrm>
            <a:off x="457200" y="1600200"/>
            <a:ext cx="8363272" cy="5257800"/>
          </a:xfrm>
        </p:spPr>
        <p:txBody>
          <a:bodyPr/>
          <a:lstStyle/>
          <a:p>
            <a:pPr eaLnBrk="1" hangingPunct="1"/>
            <a:r>
              <a:rPr lang="nl-BE" altLang="nl-BE" sz="2800" b="1" dirty="0"/>
              <a:t>Filosofie en rede belangrijker dan theologie en openbaring</a:t>
            </a:r>
          </a:p>
          <a:p>
            <a:pPr eaLnBrk="1" hangingPunct="1"/>
            <a:r>
              <a:rPr lang="nl-BE" altLang="nl-BE" sz="2800" dirty="0"/>
              <a:t>Verwerpt geloof in schepping, goddelijke voorzienigheid, onsterfelijkheid, vrije wil</a:t>
            </a:r>
          </a:p>
          <a:p>
            <a:pPr eaLnBrk="1" hangingPunct="1"/>
            <a:r>
              <a:rPr lang="nl-BE" altLang="nl-BE" sz="2800" dirty="0"/>
              <a:t>Siger van Brabant, Sorbonne </a:t>
            </a:r>
          </a:p>
          <a:p>
            <a:pPr eaLnBrk="1" hangingPunct="1"/>
            <a:endParaRPr lang="nl-BE" altLang="nl-BE" sz="2800" dirty="0"/>
          </a:p>
          <a:p>
            <a:pPr eaLnBrk="1" hangingPunct="1"/>
            <a:r>
              <a:rPr lang="nl-BE" altLang="nl-BE" sz="2800" dirty="0"/>
              <a:t>1270 en 1277: veroordeling door Kerk en Aquino</a:t>
            </a:r>
          </a:p>
          <a:p>
            <a:pPr lvl="1"/>
            <a:r>
              <a:rPr lang="nl-BE" altLang="nl-BE" sz="2400" dirty="0"/>
              <a:t>leer van de dubbele waarheid</a:t>
            </a:r>
          </a:p>
          <a:p>
            <a:pPr lvl="1"/>
            <a:r>
              <a:rPr lang="nl-BE" altLang="nl-BE" sz="2400" dirty="0"/>
              <a:t>‘bevrijding’? </a:t>
            </a:r>
          </a:p>
          <a:p>
            <a:pPr lvl="1"/>
            <a:endParaRPr lang="nl-NL" altLang="nl-BE" sz="2400" dirty="0"/>
          </a:p>
        </p:txBody>
      </p:sp>
    </p:spTree>
    <p:extLst>
      <p:ext uri="{BB962C8B-B14F-4D97-AF65-F5344CB8AC3E}">
        <p14:creationId xmlns:p14="http://schemas.microsoft.com/office/powerpoint/2010/main" val="3206320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4024-7E7E-49B8-B7EB-AF73120510FA}"/>
              </a:ext>
            </a:extLst>
          </p:cNvPr>
          <p:cNvSpPr>
            <a:spLocks noGrp="1"/>
          </p:cNvSpPr>
          <p:nvPr>
            <p:ph type="title"/>
          </p:nvPr>
        </p:nvSpPr>
        <p:spPr/>
        <p:txBody>
          <a:bodyPr/>
          <a:lstStyle/>
          <a:p>
            <a:r>
              <a:rPr lang="nl-BE" dirty="0"/>
              <a:t>[Wantrouwen in de filosofie/rede]</a:t>
            </a:r>
          </a:p>
        </p:txBody>
      </p:sp>
      <p:sp>
        <p:nvSpPr>
          <p:cNvPr id="3" name="Content Placeholder 2">
            <a:extLst>
              <a:ext uri="{FF2B5EF4-FFF2-40B4-BE49-F238E27FC236}">
                <a16:creationId xmlns:a16="http://schemas.microsoft.com/office/drawing/2014/main" id="{39BAAA34-B2E4-43DB-8CA4-D2EFCF70F083}"/>
              </a:ext>
            </a:extLst>
          </p:cNvPr>
          <p:cNvSpPr>
            <a:spLocks noGrp="1"/>
          </p:cNvSpPr>
          <p:nvPr>
            <p:ph idx="1"/>
          </p:nvPr>
        </p:nvSpPr>
        <p:spPr>
          <a:xfrm>
            <a:off x="457200" y="1417638"/>
            <a:ext cx="8229600" cy="4963690"/>
          </a:xfrm>
        </p:spPr>
        <p:txBody>
          <a:bodyPr>
            <a:normAutofit lnSpcReduction="10000"/>
          </a:bodyPr>
          <a:lstStyle/>
          <a:p>
            <a:r>
              <a:rPr lang="nl-BE" dirty="0"/>
              <a:t>13-14</a:t>
            </a:r>
            <a:r>
              <a:rPr lang="nl-BE" baseline="30000" dirty="0"/>
              <a:t>de</a:t>
            </a:r>
            <a:r>
              <a:rPr lang="nl-BE" dirty="0"/>
              <a:t> eeuw: Johannes Duns Scotus &amp; Willem van Ockham</a:t>
            </a:r>
          </a:p>
          <a:p>
            <a:endParaRPr lang="nl-BE" dirty="0"/>
          </a:p>
          <a:p>
            <a:r>
              <a:rPr lang="nl-BE" dirty="0"/>
              <a:t>Nominalisme</a:t>
            </a:r>
          </a:p>
          <a:p>
            <a:r>
              <a:rPr lang="nl-BE" dirty="0"/>
              <a:t>Voluntaristische God</a:t>
            </a:r>
          </a:p>
          <a:p>
            <a:pPr lvl="1"/>
            <a:r>
              <a:rPr lang="nl-BE" dirty="0"/>
              <a:t>Gods wegen zijn ondoorgrondelijk</a:t>
            </a:r>
          </a:p>
          <a:p>
            <a:endParaRPr lang="nl-BE" dirty="0"/>
          </a:p>
          <a:p>
            <a:r>
              <a:rPr lang="nl-BE" dirty="0"/>
              <a:t>Zaadjes voor humanisme, wetenschap, renaissance en moderniteit? </a:t>
            </a:r>
          </a:p>
        </p:txBody>
      </p:sp>
    </p:spTree>
    <p:extLst>
      <p:ext uri="{BB962C8B-B14F-4D97-AF65-F5344CB8AC3E}">
        <p14:creationId xmlns:p14="http://schemas.microsoft.com/office/powerpoint/2010/main" val="1389054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EE36-D819-4FA2-A15F-62B8DBB19041}"/>
              </a:ext>
            </a:extLst>
          </p:cNvPr>
          <p:cNvSpPr>
            <a:spLocks noGrp="1"/>
          </p:cNvSpPr>
          <p:nvPr>
            <p:ph type="title"/>
          </p:nvPr>
        </p:nvSpPr>
        <p:spPr>
          <a:xfrm>
            <a:off x="3923928" y="274638"/>
            <a:ext cx="4762872" cy="1143000"/>
          </a:xfrm>
        </p:spPr>
        <p:txBody>
          <a:bodyPr>
            <a:normAutofit/>
          </a:bodyPr>
          <a:lstStyle/>
          <a:p>
            <a:r>
              <a:rPr lang="nl-BE" sz="1400" dirty="0"/>
              <a:t>Astronomisch uurwerk 1570-74, kathedraal van Straatsburg</a:t>
            </a:r>
          </a:p>
        </p:txBody>
      </p:sp>
      <p:sp>
        <p:nvSpPr>
          <p:cNvPr id="3" name="Content Placeholder 2">
            <a:extLst>
              <a:ext uri="{FF2B5EF4-FFF2-40B4-BE49-F238E27FC236}">
                <a16:creationId xmlns:a16="http://schemas.microsoft.com/office/drawing/2014/main" id="{67EA14B4-4BE0-4CB2-9542-B3D7D84FB0E5}"/>
              </a:ext>
            </a:extLst>
          </p:cNvPr>
          <p:cNvSpPr>
            <a:spLocks noGrp="1"/>
          </p:cNvSpPr>
          <p:nvPr>
            <p:ph idx="1"/>
          </p:nvPr>
        </p:nvSpPr>
        <p:spPr/>
        <p:txBody>
          <a:bodyPr/>
          <a:lstStyle/>
          <a:p>
            <a:endParaRPr lang="nl-BE" dirty="0"/>
          </a:p>
        </p:txBody>
      </p:sp>
      <p:pic>
        <p:nvPicPr>
          <p:cNvPr id="4" name="Picture 3">
            <a:extLst>
              <a:ext uri="{FF2B5EF4-FFF2-40B4-BE49-F238E27FC236}">
                <a16:creationId xmlns:a16="http://schemas.microsoft.com/office/drawing/2014/main" id="{B98E02C6-4BBD-46C8-9D22-BE958F4B293A}"/>
              </a:ext>
            </a:extLst>
          </p:cNvPr>
          <p:cNvPicPr>
            <a:picLocks noChangeAspect="1"/>
          </p:cNvPicPr>
          <p:nvPr/>
        </p:nvPicPr>
        <p:blipFill>
          <a:blip r:embed="rId2"/>
          <a:stretch>
            <a:fillRect/>
          </a:stretch>
        </p:blipFill>
        <p:spPr>
          <a:xfrm>
            <a:off x="4083125" y="2332459"/>
            <a:ext cx="4603675" cy="3061444"/>
          </a:xfrm>
          <a:prstGeom prst="rect">
            <a:avLst/>
          </a:prstGeom>
        </p:spPr>
      </p:pic>
      <p:pic>
        <p:nvPicPr>
          <p:cNvPr id="5" name="Picture 4">
            <a:extLst>
              <a:ext uri="{FF2B5EF4-FFF2-40B4-BE49-F238E27FC236}">
                <a16:creationId xmlns:a16="http://schemas.microsoft.com/office/drawing/2014/main" id="{64A64CBB-3D7D-4E64-8878-54306EA53016}"/>
              </a:ext>
            </a:extLst>
          </p:cNvPr>
          <p:cNvPicPr>
            <a:picLocks noChangeAspect="1"/>
          </p:cNvPicPr>
          <p:nvPr/>
        </p:nvPicPr>
        <p:blipFill>
          <a:blip r:embed="rId3"/>
          <a:stretch>
            <a:fillRect/>
          </a:stretch>
        </p:blipFill>
        <p:spPr>
          <a:xfrm>
            <a:off x="323528" y="116632"/>
            <a:ext cx="3246834" cy="6858000"/>
          </a:xfrm>
          <a:prstGeom prst="rect">
            <a:avLst/>
          </a:prstGeom>
        </p:spPr>
      </p:pic>
    </p:spTree>
    <p:extLst>
      <p:ext uri="{BB962C8B-B14F-4D97-AF65-F5344CB8AC3E}">
        <p14:creationId xmlns:p14="http://schemas.microsoft.com/office/powerpoint/2010/main" val="2421653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R.-K. Kerk in de lijn van Thomas</a:t>
            </a:r>
            <a:endParaRPr lang="en-US" dirty="0"/>
          </a:p>
        </p:txBody>
      </p:sp>
      <p:sp>
        <p:nvSpPr>
          <p:cNvPr id="3" name="Tijdelijke aanduiding voor inhoud 2"/>
          <p:cNvSpPr>
            <a:spLocks noGrp="1"/>
          </p:cNvSpPr>
          <p:nvPr>
            <p:ph idx="1"/>
          </p:nvPr>
        </p:nvSpPr>
        <p:spPr>
          <a:xfrm>
            <a:off x="457200" y="1412776"/>
            <a:ext cx="8579296" cy="5112568"/>
          </a:xfrm>
        </p:spPr>
        <p:txBody>
          <a:bodyPr>
            <a:normAutofit fontScale="92500" lnSpcReduction="20000"/>
          </a:bodyPr>
          <a:lstStyle/>
          <a:p>
            <a:r>
              <a:rPr lang="nl-NL" dirty="0"/>
              <a:t>Natuurrechtsdenken oa inzake seksualiteit</a:t>
            </a:r>
          </a:p>
          <a:p>
            <a:endParaRPr lang="nl-NL" dirty="0"/>
          </a:p>
          <a:p>
            <a:r>
              <a:rPr lang="nl-NL" dirty="0"/>
              <a:t>Gaudium et Spes: profane werkelijkheid en geloofswerkelijkheid hebben hun oorsprong in dezelfde God.</a:t>
            </a:r>
          </a:p>
          <a:p>
            <a:endParaRPr lang="nl-NL" dirty="0"/>
          </a:p>
          <a:p>
            <a:r>
              <a:rPr lang="nl-NL" sz="2600" dirty="0"/>
              <a:t>Regensburg universiteitsrede van Paus Benedictus XVI 12 september 2006 aan zijn Alma Mater, de universiteit van Regensburg in Duitsland: </a:t>
            </a:r>
            <a:r>
              <a:rPr lang="nl-NL" sz="2600" i="1" dirty="0"/>
              <a:t>Glaube, Vernunft und Universität. </a:t>
            </a:r>
            <a:r>
              <a:rPr lang="nl-NL" sz="2600" i="1" dirty="0" err="1"/>
              <a:t>Erinnerungen</a:t>
            </a:r>
            <a:r>
              <a:rPr lang="nl-NL" sz="2600" i="1" dirty="0"/>
              <a:t> </a:t>
            </a:r>
            <a:r>
              <a:rPr lang="nl-NL" sz="2600" i="1" dirty="0" err="1"/>
              <a:t>und</a:t>
            </a:r>
            <a:r>
              <a:rPr lang="nl-NL" sz="2600" i="1" dirty="0"/>
              <a:t> Reflexionen</a:t>
            </a:r>
            <a:r>
              <a:rPr lang="nl-NL" sz="2600" dirty="0"/>
              <a:t> </a:t>
            </a:r>
            <a:r>
              <a:rPr lang="nl-NL" sz="1800" dirty="0"/>
              <a:t>(Geloof, Ratio en de Universiteit. Herinneringen en Bedenkingen).</a:t>
            </a:r>
          </a:p>
          <a:p>
            <a:pPr lvl="1"/>
            <a:r>
              <a:rPr lang="nl-NL" sz="2600" i="1" dirty="0"/>
              <a:t>Versus</a:t>
            </a:r>
            <a:r>
              <a:rPr lang="nl-NL" sz="2600" dirty="0"/>
              <a:t> ‘fideïsme’ (van Ockham, voluntaristische God)</a:t>
            </a:r>
          </a:p>
          <a:p>
            <a:pPr lvl="1"/>
            <a:r>
              <a:rPr lang="nl-NL" sz="2600" i="1" dirty="0"/>
              <a:t>Versus </a:t>
            </a:r>
            <a:r>
              <a:rPr lang="nl-NL" sz="2600" dirty="0"/>
              <a:t>I. Kant: </a:t>
            </a:r>
            <a:r>
              <a:rPr lang="nl-BE" altLang="nl-BE" sz="2600" dirty="0"/>
              <a:t>‘Ik moet het weten beperken om plaats te krijgen voor het geloof.’ </a:t>
            </a:r>
            <a:r>
              <a:rPr lang="nl-BE" altLang="nl-BE" sz="1400" dirty="0"/>
              <a:t>(V</a:t>
            </a:r>
            <a:r>
              <a:rPr lang="nl-NL" sz="1400" dirty="0"/>
              <a:t>oorwoord 2</a:t>
            </a:r>
            <a:r>
              <a:rPr lang="nl-NL" sz="1400" baseline="30000" dirty="0"/>
              <a:t>de</a:t>
            </a:r>
            <a:r>
              <a:rPr lang="nl-NL" sz="1400" dirty="0"/>
              <a:t> druk </a:t>
            </a:r>
            <a:r>
              <a:rPr lang="nl-NL" sz="1400" i="1" dirty="0"/>
              <a:t>Kritiek</a:t>
            </a:r>
            <a:r>
              <a:rPr lang="nl-NL" sz="1400" i="1" baseline="0" dirty="0"/>
              <a:t> der Reinen Vernunft</a:t>
            </a:r>
            <a:r>
              <a:rPr lang="nl-NL" sz="1400" baseline="0" dirty="0"/>
              <a:t>) </a:t>
            </a:r>
            <a:endParaRPr lang="en-US" sz="1400" dirty="0"/>
          </a:p>
          <a:p>
            <a:pPr lvl="1"/>
            <a:endParaRPr lang="nl-NL" altLang="nl-BE" sz="2600" dirty="0"/>
          </a:p>
          <a:p>
            <a:pPr lvl="1"/>
            <a:endParaRPr lang="en-US" i="1" dirty="0"/>
          </a:p>
        </p:txBody>
      </p:sp>
    </p:spTree>
    <p:extLst>
      <p:ext uri="{BB962C8B-B14F-4D97-AF65-F5344CB8AC3E}">
        <p14:creationId xmlns:p14="http://schemas.microsoft.com/office/powerpoint/2010/main" val="333833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7" y="188640"/>
            <a:ext cx="5116910" cy="4798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173" y="108001"/>
            <a:ext cx="3782043" cy="2942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058486DD-4F11-DA54-DB9B-BD05B22D52A8}"/>
              </a:ext>
            </a:extLst>
          </p:cNvPr>
          <p:cNvPicPr>
            <a:picLocks noChangeAspect="1"/>
          </p:cNvPicPr>
          <p:nvPr/>
        </p:nvPicPr>
        <p:blipFill>
          <a:blip r:embed="rId4"/>
          <a:stretch>
            <a:fillRect/>
          </a:stretch>
        </p:blipFill>
        <p:spPr>
          <a:xfrm>
            <a:off x="3923928" y="3131542"/>
            <a:ext cx="5114987" cy="2481287"/>
          </a:xfrm>
          <a:prstGeom prst="rect">
            <a:avLst/>
          </a:prstGeom>
        </p:spPr>
      </p:pic>
      <p:pic>
        <p:nvPicPr>
          <p:cNvPr id="5" name="Picture 4">
            <a:extLst>
              <a:ext uri="{FF2B5EF4-FFF2-40B4-BE49-F238E27FC236}">
                <a16:creationId xmlns:a16="http://schemas.microsoft.com/office/drawing/2014/main" id="{C9425CDB-0405-F2FE-7FC2-9A7869EAF275}"/>
              </a:ext>
            </a:extLst>
          </p:cNvPr>
          <p:cNvPicPr>
            <a:picLocks noChangeAspect="1"/>
          </p:cNvPicPr>
          <p:nvPr/>
        </p:nvPicPr>
        <p:blipFill>
          <a:blip r:embed="rId5"/>
          <a:stretch>
            <a:fillRect/>
          </a:stretch>
        </p:blipFill>
        <p:spPr>
          <a:xfrm>
            <a:off x="3131840" y="5615539"/>
            <a:ext cx="5888819" cy="626187"/>
          </a:xfrm>
          <a:prstGeom prst="rect">
            <a:avLst/>
          </a:prstGeom>
        </p:spPr>
      </p:pic>
      <p:sp>
        <p:nvSpPr>
          <p:cNvPr id="6" name="TextBox 5">
            <a:extLst>
              <a:ext uri="{FF2B5EF4-FFF2-40B4-BE49-F238E27FC236}">
                <a16:creationId xmlns:a16="http://schemas.microsoft.com/office/drawing/2014/main" id="{4AD82006-F35D-E506-AC76-09091EB8637B}"/>
              </a:ext>
            </a:extLst>
          </p:cNvPr>
          <p:cNvSpPr txBox="1"/>
          <p:nvPr/>
        </p:nvSpPr>
        <p:spPr>
          <a:xfrm>
            <a:off x="123341" y="5154061"/>
            <a:ext cx="2360427" cy="461665"/>
          </a:xfrm>
          <a:prstGeom prst="rect">
            <a:avLst/>
          </a:prstGeom>
          <a:noFill/>
        </p:spPr>
        <p:txBody>
          <a:bodyPr wrap="square" rtlCol="0">
            <a:spAutoFit/>
          </a:bodyPr>
          <a:lstStyle/>
          <a:p>
            <a:r>
              <a:rPr lang="nl-BE" sz="2400" dirty="0"/>
              <a:t>Abdijen</a:t>
            </a:r>
          </a:p>
        </p:txBody>
      </p:sp>
    </p:spTree>
    <p:extLst>
      <p:ext uri="{BB962C8B-B14F-4D97-AF65-F5344CB8AC3E}">
        <p14:creationId xmlns:p14="http://schemas.microsoft.com/office/powerpoint/2010/main" val="749695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E1A19-5B59-4276-90A5-C7BBB282ACEB}"/>
              </a:ext>
            </a:extLst>
          </p:cNvPr>
          <p:cNvSpPr>
            <a:spLocks noGrp="1"/>
          </p:cNvSpPr>
          <p:nvPr>
            <p:ph type="title"/>
          </p:nvPr>
        </p:nvSpPr>
        <p:spPr/>
        <p:txBody>
          <a:bodyPr/>
          <a:lstStyle/>
          <a:p>
            <a:endParaRPr lang="nl-BE"/>
          </a:p>
        </p:txBody>
      </p:sp>
      <p:pic>
        <p:nvPicPr>
          <p:cNvPr id="1026" name="Picture 2">
            <a:extLst>
              <a:ext uri="{FF2B5EF4-FFF2-40B4-BE49-F238E27FC236}">
                <a16:creationId xmlns:a16="http://schemas.microsoft.com/office/drawing/2014/main" id="{DA6B8895-DE79-B85E-2B3C-86E8D56AF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63" y="0"/>
            <a:ext cx="8551273" cy="606363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72D602C3-62D2-9CB6-6937-09C93E890D8D}"/>
              </a:ext>
            </a:extLst>
          </p:cNvPr>
          <p:cNvSpPr>
            <a:spLocks noGrp="1"/>
          </p:cNvSpPr>
          <p:nvPr>
            <p:ph idx="1"/>
          </p:nvPr>
        </p:nvSpPr>
        <p:spPr/>
        <p:txBody>
          <a:bodyPr/>
          <a:lstStyle/>
          <a:p>
            <a:endParaRPr lang="nl-BE" dirty="0"/>
          </a:p>
        </p:txBody>
      </p:sp>
      <p:sp>
        <p:nvSpPr>
          <p:cNvPr id="7" name="TextBox 6">
            <a:extLst>
              <a:ext uri="{FF2B5EF4-FFF2-40B4-BE49-F238E27FC236}">
                <a16:creationId xmlns:a16="http://schemas.microsoft.com/office/drawing/2014/main" id="{062DF7B6-97DF-942F-36B8-BE768DF702A3}"/>
              </a:ext>
            </a:extLst>
          </p:cNvPr>
          <p:cNvSpPr txBox="1"/>
          <p:nvPr/>
        </p:nvSpPr>
        <p:spPr>
          <a:xfrm>
            <a:off x="1331640" y="6173106"/>
            <a:ext cx="5976664" cy="369332"/>
          </a:xfrm>
          <a:prstGeom prst="rect">
            <a:avLst/>
          </a:prstGeom>
          <a:noFill/>
        </p:spPr>
        <p:txBody>
          <a:bodyPr wrap="square" rtlCol="0">
            <a:spAutoFit/>
          </a:bodyPr>
          <a:lstStyle/>
          <a:p>
            <a:r>
              <a:rPr lang="nl-BE" b="0" i="1" dirty="0">
                <a:solidFill>
                  <a:srgbClr val="303030"/>
                </a:solidFill>
                <a:effectLst/>
                <a:latin typeface="Arial" panose="020B0604020202020204" pitchFamily="34" charset="0"/>
              </a:rPr>
              <a:t>Bibliotheek van het Klementinum in Praag</a:t>
            </a:r>
            <a:endParaRPr lang="nl-BE" dirty="0"/>
          </a:p>
        </p:txBody>
      </p:sp>
    </p:spTree>
    <p:extLst>
      <p:ext uri="{BB962C8B-B14F-4D97-AF65-F5344CB8AC3E}">
        <p14:creationId xmlns:p14="http://schemas.microsoft.com/office/powerpoint/2010/main" val="3350652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t>Drie typologische posities</a:t>
            </a:r>
            <a:endParaRPr lang="en-US" dirty="0"/>
          </a:p>
        </p:txBody>
      </p:sp>
      <p:sp>
        <p:nvSpPr>
          <p:cNvPr id="3" name="Tijdelijke aanduiding voor inhoud 2"/>
          <p:cNvSpPr>
            <a:spLocks noGrp="1"/>
          </p:cNvSpPr>
          <p:nvPr>
            <p:ph idx="1"/>
          </p:nvPr>
        </p:nvSpPr>
        <p:spPr>
          <a:xfrm>
            <a:off x="457200" y="1556792"/>
            <a:ext cx="8229600" cy="5026570"/>
          </a:xfrm>
        </p:spPr>
        <p:txBody>
          <a:bodyPr>
            <a:normAutofit/>
          </a:bodyPr>
          <a:lstStyle/>
          <a:p>
            <a:endParaRPr lang="nl-NL" b="1" dirty="0"/>
          </a:p>
          <a:p>
            <a:r>
              <a:rPr lang="nl-NL" b="1" dirty="0"/>
              <a:t>Togetherness-posities</a:t>
            </a:r>
            <a:endParaRPr lang="nl-NL" dirty="0"/>
          </a:p>
          <a:p>
            <a:r>
              <a:rPr lang="nl-NL" b="1" dirty="0"/>
              <a:t>The nothing in common-posities </a:t>
            </a:r>
            <a:endParaRPr lang="nl-NL" dirty="0"/>
          </a:p>
          <a:p>
            <a:r>
              <a:rPr lang="nl-NL" b="1" dirty="0"/>
              <a:t>Battlefield-posities</a:t>
            </a:r>
            <a:r>
              <a:rPr lang="nl-NL" dirty="0"/>
              <a:t> </a:t>
            </a:r>
          </a:p>
          <a:p>
            <a:endParaRPr lang="en-US" dirty="0"/>
          </a:p>
        </p:txBody>
      </p:sp>
    </p:spTree>
    <p:extLst>
      <p:ext uri="{BB962C8B-B14F-4D97-AF65-F5344CB8AC3E}">
        <p14:creationId xmlns:p14="http://schemas.microsoft.com/office/powerpoint/2010/main" val="189496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85CC-D7D4-6A53-769B-6F314CE271BB}"/>
              </a:ext>
            </a:extLst>
          </p:cNvPr>
          <p:cNvSpPr>
            <a:spLocks noGrp="1"/>
          </p:cNvSpPr>
          <p:nvPr>
            <p:ph type="title"/>
          </p:nvPr>
        </p:nvSpPr>
        <p:spPr/>
        <p:txBody>
          <a:bodyPr/>
          <a:lstStyle/>
          <a:p>
            <a:r>
              <a:rPr lang="nl-NL" b="1" dirty="0"/>
              <a:t>Battlefield-posities</a:t>
            </a:r>
            <a:endParaRPr lang="nl-BE" dirty="0"/>
          </a:p>
        </p:txBody>
      </p:sp>
      <p:sp>
        <p:nvSpPr>
          <p:cNvPr id="3" name="Content Placeholder 2">
            <a:extLst>
              <a:ext uri="{FF2B5EF4-FFF2-40B4-BE49-F238E27FC236}">
                <a16:creationId xmlns:a16="http://schemas.microsoft.com/office/drawing/2014/main" id="{8AD43E71-2AF7-7A59-60A2-9C61903D050D}"/>
              </a:ext>
            </a:extLst>
          </p:cNvPr>
          <p:cNvSpPr>
            <a:spLocks noGrp="1"/>
          </p:cNvSpPr>
          <p:nvPr>
            <p:ph idx="1"/>
          </p:nvPr>
        </p:nvSpPr>
        <p:spPr>
          <a:xfrm>
            <a:off x="457200" y="1600200"/>
            <a:ext cx="8507288" cy="4525963"/>
          </a:xfrm>
        </p:spPr>
        <p:txBody>
          <a:bodyPr/>
          <a:lstStyle/>
          <a:p>
            <a:r>
              <a:rPr lang="nl-NL" dirty="0"/>
              <a:t>Wetenschappelijk/nieuw atheïsme</a:t>
            </a:r>
          </a:p>
          <a:p>
            <a:pPr lvl="1"/>
            <a:r>
              <a:rPr lang="nl-NL" dirty="0"/>
              <a:t>Dawkins, Dennett, Harris en Hitchens </a:t>
            </a:r>
          </a:p>
          <a:p>
            <a:pPr lvl="1"/>
            <a:r>
              <a:rPr lang="nl-NL" dirty="0"/>
              <a:t>Militant atheïsme</a:t>
            </a:r>
          </a:p>
          <a:p>
            <a:pPr lvl="1"/>
            <a:r>
              <a:rPr lang="nl-NL" dirty="0"/>
              <a:t>Laatkomer</a:t>
            </a:r>
          </a:p>
          <a:p>
            <a:endParaRPr lang="nl-NL" dirty="0"/>
          </a:p>
          <a:p>
            <a:r>
              <a:rPr lang="nl-NL" dirty="0"/>
              <a:t>“Jeruzalem versus Athene”, Al-Ghazali (</a:t>
            </a:r>
            <a:r>
              <a:rPr lang="nl-NL" dirty="0" smtClean="0"/>
              <a:t>1058-1111)</a:t>
            </a:r>
          </a:p>
          <a:p>
            <a:r>
              <a:rPr lang="nl-NL" dirty="0" smtClean="0"/>
              <a:t>Creationisme</a:t>
            </a:r>
            <a:r>
              <a:rPr lang="nl-NL" dirty="0"/>
              <a:t>, New age</a:t>
            </a:r>
          </a:p>
          <a:p>
            <a:endParaRPr lang="nl-BE" dirty="0"/>
          </a:p>
        </p:txBody>
      </p:sp>
    </p:spTree>
    <p:extLst>
      <p:ext uri="{BB962C8B-B14F-4D97-AF65-F5344CB8AC3E}">
        <p14:creationId xmlns:p14="http://schemas.microsoft.com/office/powerpoint/2010/main" val="277531221"/>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3892</TotalTime>
  <Words>1981</Words>
  <Application>Microsoft Office PowerPoint</Application>
  <PresentationFormat>Diavoorstelling (4:3)</PresentationFormat>
  <Paragraphs>242</Paragraphs>
  <Slides>50</Slides>
  <Notes>6</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50</vt:i4>
      </vt:variant>
    </vt:vector>
  </HeadingPairs>
  <TitlesOfParts>
    <vt:vector size="55" baseType="lpstr">
      <vt:lpstr>AR DECODE</vt:lpstr>
      <vt:lpstr>Arial</vt:lpstr>
      <vt:lpstr>Calibri</vt:lpstr>
      <vt:lpstr>Georgia</vt:lpstr>
      <vt:lpstr>Kantoorthema</vt:lpstr>
      <vt:lpstr>Typologische posities / projecties </vt:lpstr>
      <vt:lpstr>PowerPoint-presentatie</vt:lpstr>
      <vt:lpstr>PowerPoint-presentatie</vt:lpstr>
      <vt:lpstr>PowerPoint-presentatie</vt:lpstr>
      <vt:lpstr>Astronomisch uurwerk 1570-74, kathedraal van Straatsburg</vt:lpstr>
      <vt:lpstr>PowerPoint-presentatie</vt:lpstr>
      <vt:lpstr>PowerPoint-presentatie</vt:lpstr>
      <vt:lpstr>Drie typologische posities</vt:lpstr>
      <vt:lpstr>Battlefield-posities</vt:lpstr>
      <vt:lpstr>PowerPoint-presentatie</vt:lpstr>
      <vt:lpstr>Projectie </vt:lpstr>
      <vt:lpstr>PowerPoint-presentatie</vt:lpstr>
      <vt:lpstr>Nothing in common-posities </vt:lpstr>
      <vt:lpstr>Zinvragen =/ cognitieve</vt:lpstr>
      <vt:lpstr>Het (on)gelijk van Wittgenstein</vt:lpstr>
      <vt:lpstr>PowerPoint-presentatie</vt:lpstr>
      <vt:lpstr>Goulds het eerste gebod van NOMA: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Het (on)gelijk van Wittgenstein</vt:lpstr>
      <vt:lpstr>Hamlet without the Prince… </vt:lpstr>
      <vt:lpstr>Dovemansgesprek? </vt:lpstr>
      <vt:lpstr>Togetherness-posities </vt:lpstr>
      <vt:lpstr>Togetherness-posities </vt:lpstr>
      <vt:lpstr>PowerPoint-presentatie</vt:lpstr>
      <vt:lpstr>Togetherness-posities </vt:lpstr>
      <vt:lpstr>PowerPoint-presentatie</vt:lpstr>
      <vt:lpstr>PowerPoint-presentatie</vt:lpstr>
      <vt:lpstr>PowerPoint-presentatie</vt:lpstr>
      <vt:lpstr>Togetherness-posities </vt:lpstr>
      <vt:lpstr>[Geloof en rede]</vt:lpstr>
      <vt:lpstr>Geloof en rede</vt:lpstr>
      <vt:lpstr>Abbasiden (758-1258)</vt:lpstr>
      <vt:lpstr>al-Andalus</vt:lpstr>
      <vt:lpstr>PowerPoint-presentatie</vt:lpstr>
      <vt:lpstr>PowerPoint-presentatie</vt:lpstr>
      <vt:lpstr>Córdoba</vt:lpstr>
      <vt:lpstr>PowerPoint-presentatie</vt:lpstr>
      <vt:lpstr>PowerPoint-presentatie</vt:lpstr>
      <vt:lpstr>Thomas van Aquino (1225-1274)</vt:lpstr>
      <vt:lpstr>Kosmologisch godsbewijs</vt:lpstr>
      <vt:lpstr>Integraal aristotelisme</vt:lpstr>
      <vt:lpstr>[Wantrouwen in de filosofie/rede]</vt:lpstr>
      <vt:lpstr>R.-K. Kerk in de lijn van Thomas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Geloof en wetenschap een spannend duo</dc:title>
  <dc:creator>Patrick Loobuyck</dc:creator>
  <cp:lastModifiedBy>Patrick Loobuyck</cp:lastModifiedBy>
  <cp:revision>83</cp:revision>
  <dcterms:created xsi:type="dcterms:W3CDTF">2020-11-19T20:24:34Z</dcterms:created>
  <dcterms:modified xsi:type="dcterms:W3CDTF">2023-10-03T14:10:00Z</dcterms:modified>
</cp:coreProperties>
</file>